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6" r:id="rId2"/>
    <p:sldId id="461" r:id="rId3"/>
    <p:sldId id="516" r:id="rId4"/>
    <p:sldId id="43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0066CC"/>
    <a:srgbClr val="FF9999"/>
    <a:srgbClr val="CCFF99"/>
    <a:srgbClr val="DDDDDD"/>
    <a:srgbClr val="FFCC66"/>
    <a:srgbClr val="FFCC00"/>
    <a:srgbClr val="CC99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603" autoAdjust="0"/>
  </p:normalViewPr>
  <p:slideViewPr>
    <p:cSldViewPr>
      <p:cViewPr varScale="1">
        <p:scale>
          <a:sx n="64" d="100"/>
          <a:sy n="64" d="100"/>
        </p:scale>
        <p:origin x="14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5519B7-C965-4A18-829D-E91089E7989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81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C908BC-930A-47E2-A97D-A75A1D48EC8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398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56C77-329D-47CF-9334-F33C2CC3227D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48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3BF8F-C2AC-4A66-995A-C49C1645806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99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7465-BC73-4706-A4F1-19765FA1399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612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7465-BC73-4706-A4F1-19765FA1399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2206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9EEF1-EA24-43BE-B71A-4E4552B2E8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1DED-962F-4429-A316-2879A96F3AC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1D32A-8EF0-4B79-9704-504EF10D65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5FED-8B35-4F1A-8E60-0CD19C4879E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90F4-41BD-4CC6-894C-D4723C75BA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9676-6EA5-41FD-96AD-0264A6443D7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0F71-063E-4CC2-8B1D-A09F010A34F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779DD-C3FE-4E9C-A264-F6CE872819C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B8417-E307-4820-B9C4-707B6F32AD0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8F35E-EE1E-453B-A603-D0508AF342E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289A-1DAE-4DBA-9A8A-6A5AAC23C0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5F7E5-6F89-40D3-9BBC-DE36B82650E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04747417-F01D-48B4-933B-44DCBC49109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jay@liverpool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 txBox="1">
            <a:spLocks noChangeArrowheads="1"/>
          </p:cNvSpPr>
          <p:nvPr/>
        </p:nvSpPr>
        <p:spPr bwMode="auto">
          <a:xfrm>
            <a:off x="-28303" y="4343400"/>
            <a:ext cx="9144000" cy="89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en-US" sz="2400" b="1" dirty="0"/>
              <a:t>Stephen Jay</a:t>
            </a:r>
          </a:p>
          <a:p>
            <a:pPr algn="ctr" eaLnBrk="1" hangingPunct="1"/>
            <a:endParaRPr lang="en-GB" altLang="en-US" sz="1200" b="1" dirty="0"/>
          </a:p>
          <a:p>
            <a:pPr algn="ctr" eaLnBrk="1" hangingPunct="1"/>
            <a:r>
              <a:rPr lang="en-GB" altLang="en-US" sz="1600" b="1" dirty="0"/>
              <a:t>Department of Geography &amp; Planning, University of Liverpool, United </a:t>
            </a:r>
            <a:r>
              <a:rPr lang="en-GB" altLang="en-US" sz="1600" b="1" dirty="0" smtClean="0"/>
              <a:t>Kingdom</a:t>
            </a:r>
          </a:p>
          <a:p>
            <a:pPr algn="ctr" eaLnBrk="1" hangingPunct="1"/>
            <a:endParaRPr lang="en-GB" altLang="en-US" sz="1600" b="1" dirty="0" smtClean="0"/>
          </a:p>
          <a:p>
            <a:pPr algn="ctr" eaLnBrk="1" hangingPunct="1"/>
            <a:endParaRPr lang="en-GB" altLang="en-US" sz="1600" b="1" dirty="0"/>
          </a:p>
          <a:p>
            <a:pPr algn="ctr" eaLnBrk="1" hangingPunct="1"/>
            <a:r>
              <a:rPr lang="en-GB" altLang="en-US" sz="1600" b="1" i="1" dirty="0" smtClean="0"/>
              <a:t>These are the headlines of the presentation given at the </a:t>
            </a:r>
            <a:r>
              <a:rPr lang="en-GB" altLang="en-US" sz="1600" b="1" i="1" dirty="0" err="1" smtClean="0"/>
              <a:t>Oceanext</a:t>
            </a:r>
            <a:r>
              <a:rPr lang="en-GB" altLang="en-US" sz="1600" b="1" i="1" dirty="0" smtClean="0"/>
              <a:t> Conference 2016.</a:t>
            </a:r>
          </a:p>
          <a:p>
            <a:pPr algn="ctr" eaLnBrk="1" hangingPunct="1"/>
            <a:r>
              <a:rPr lang="en-GB" altLang="en-US" sz="1600" b="1" i="1" dirty="0" smtClean="0"/>
              <a:t>For more information, please contact me at </a:t>
            </a:r>
            <a:r>
              <a:rPr lang="en-GB" altLang="en-US" sz="1600" b="1" i="1" dirty="0" smtClean="0">
                <a:hlinkClick r:id="rId3"/>
              </a:rPr>
              <a:t>stephen.jay@liverpool.ac.uk</a:t>
            </a:r>
            <a:r>
              <a:rPr lang="en-GB" altLang="en-US" sz="1600" b="1" i="1" dirty="0" smtClean="0"/>
              <a:t> </a:t>
            </a:r>
            <a:endParaRPr lang="en-GB" altLang="en-US" sz="1600" b="1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GB" altLang="en-US" sz="3200" b="1" dirty="0">
                <a:solidFill>
                  <a:srgbClr val="0066CC"/>
                </a:solidFill>
                <a:latin typeface="Tahoma" pitchFamily="34" charset="0"/>
                <a:ea typeface="宋体" pitchFamily="2" charset="-122"/>
              </a:rPr>
              <a:t>THE SHIFTING SEA</a:t>
            </a:r>
          </a:p>
          <a:p>
            <a:pPr algn="ctr" eaLnBrk="1" hangingPunct="1"/>
            <a:endParaRPr lang="en-GB" altLang="en-US" sz="1400" b="1" dirty="0">
              <a:solidFill>
                <a:srgbClr val="0066CC"/>
              </a:solidFill>
              <a:latin typeface="Tahoma" pitchFamily="34" charset="0"/>
              <a:ea typeface="宋体" pitchFamily="2" charset="-122"/>
            </a:endParaRPr>
          </a:p>
          <a:p>
            <a:pPr algn="ctr" eaLnBrk="1" hangingPunct="1"/>
            <a:r>
              <a:rPr lang="en-GB" altLang="en-US" sz="3200" b="1" dirty="0">
                <a:solidFill>
                  <a:srgbClr val="0066CC"/>
                </a:solidFill>
                <a:latin typeface="Tahoma" pitchFamily="34" charset="0"/>
                <a:ea typeface="宋体" pitchFamily="2" charset="-122"/>
              </a:rPr>
              <a:t>Lively Space, Immersed Planning</a:t>
            </a:r>
          </a:p>
        </p:txBody>
      </p:sp>
    </p:spTree>
    <p:extLst>
      <p:ext uri="{BB962C8B-B14F-4D97-AF65-F5344CB8AC3E}">
        <p14:creationId xmlns:p14="http://schemas.microsoft.com/office/powerpoint/2010/main" val="34672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629400" cy="3581400"/>
          </a:xfrm>
        </p:spPr>
        <p:txBody>
          <a:bodyPr/>
          <a:lstStyle/>
          <a:p>
            <a:pPr marL="590550" indent="-533400"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+mj-lt"/>
                <a:cs typeface="Arial" pitchFamily="34" charset="0"/>
              </a:rPr>
              <a:t>Drivers for MSP</a:t>
            </a:r>
          </a:p>
          <a:p>
            <a:pPr marL="590550" indent="-533400"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+mj-lt"/>
                <a:cs typeface="Arial" pitchFamily="34" charset="0"/>
              </a:rPr>
              <a:t>Definition</a:t>
            </a:r>
          </a:p>
          <a:p>
            <a:pPr marL="590550" indent="-533400"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+mj-lt"/>
                <a:cs typeface="Arial" pitchFamily="34" charset="0"/>
              </a:rPr>
              <a:t>Examples</a:t>
            </a:r>
          </a:p>
          <a:p>
            <a:pPr marL="590550" indent="-533400"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+mj-lt"/>
                <a:cs typeface="Arial" pitchFamily="34" charset="0"/>
              </a:rPr>
              <a:t>European Union Directive</a:t>
            </a:r>
          </a:p>
          <a:p>
            <a:pPr marL="590550" indent="-533400"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+mj-lt"/>
                <a:cs typeface="Arial" pitchFamily="34" charset="0"/>
              </a:rPr>
              <a:t>International uptake</a:t>
            </a:r>
          </a:p>
          <a:p>
            <a:pPr marL="590550" indent="-533400"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+mj-lt"/>
                <a:cs typeface="Arial" pitchFamily="34" charset="0"/>
              </a:rPr>
              <a:t>Rationalist basis</a:t>
            </a:r>
            <a:endParaRPr lang="en-GB" sz="2800" dirty="0">
              <a:latin typeface="+mj-lt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-19050" y="244642"/>
            <a:ext cx="9144000" cy="82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GB" sz="2800" b="1" dirty="0">
                <a:solidFill>
                  <a:srgbClr val="0066CC"/>
                </a:solidFill>
                <a:latin typeface="Tahoma" pitchFamily="34" charset="0"/>
                <a:ea typeface="宋体" pitchFamily="2" charset="-122"/>
              </a:rPr>
              <a:t>I. Emergence of Marine Spatial Planning (MSP)</a:t>
            </a:r>
          </a:p>
        </p:txBody>
      </p:sp>
    </p:spTree>
    <p:extLst>
      <p:ext uri="{BB962C8B-B14F-4D97-AF65-F5344CB8AC3E}">
        <p14:creationId xmlns:p14="http://schemas.microsoft.com/office/powerpoint/2010/main" val="108055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GB" altLang="en-US" sz="2800" b="1" dirty="0">
                <a:solidFill>
                  <a:srgbClr val="0066CC"/>
                </a:solidFill>
                <a:latin typeface="Tahoma" pitchFamily="34" charset="0"/>
                <a:ea typeface="宋体" pitchFamily="2" charset="-122"/>
              </a:rPr>
              <a:t>II. The Sea as Lively Space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304800" y="51816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q"/>
            </a:pPr>
            <a:endParaRPr lang="en-GB" altLang="en-US" sz="1600">
              <a:solidFill>
                <a:srgbClr val="00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1524000"/>
            <a:ext cx="723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Sea is not 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land, space is </a:t>
            </a:r>
            <a:r>
              <a:rPr lang="en-GB" sz="2800" dirty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not 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area</a:t>
            </a: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Planners’ uptake: soft space</a:t>
            </a: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Marine space as lively space</a:t>
            </a: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Developing an analytical framework for lively space</a:t>
            </a:r>
            <a:endParaRPr lang="en-GB" sz="2800" dirty="0">
              <a:solidFill>
                <a:srgbClr val="000000"/>
              </a:solidFill>
              <a:latin typeface="+mj-lt"/>
              <a:ea typeface="宋体" pitchFamily="2" charset="-122"/>
              <a:cs typeface="Arial" pitchFamily="34" charset="0"/>
            </a:endParaRP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q"/>
              <a:defRPr/>
            </a:pPr>
            <a:endParaRPr lang="en-GB" sz="2000" dirty="0">
              <a:solidFill>
                <a:srgbClr val="000000"/>
              </a:solidFill>
              <a:latin typeface="+mn-lt"/>
              <a:ea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1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304800" y="51816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q"/>
            </a:pPr>
            <a:endParaRPr lang="en-GB" altLang="en-US" sz="1600">
              <a:solidFill>
                <a:srgbClr val="000000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3000" y="152400"/>
            <a:ext cx="4419600" cy="14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GB" altLang="en-US" sz="2800" b="1" dirty="0" smtClean="0">
                <a:solidFill>
                  <a:srgbClr val="0066CC"/>
                </a:solidFill>
                <a:latin typeface="Tahoma" pitchFamily="34" charset="0"/>
                <a:ea typeface="宋体" pitchFamily="2" charset="-122"/>
              </a:rPr>
              <a:t>III. An </a:t>
            </a:r>
            <a:r>
              <a:rPr lang="en-GB" altLang="en-US" sz="2800" b="1" dirty="0">
                <a:solidFill>
                  <a:srgbClr val="0066CC"/>
                </a:solidFill>
                <a:latin typeface="Tahoma" pitchFamily="34" charset="0"/>
                <a:ea typeface="宋体" pitchFamily="2" charset="-122"/>
              </a:rPr>
              <a:t>Empirical Study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1524000"/>
            <a:ext cx="723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err="1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BaltSeaPlan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 Vision 2020</a:t>
            </a:r>
          </a:p>
          <a:p>
            <a:pPr marL="1047750" lvl="1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Flexing</a:t>
            </a:r>
          </a:p>
          <a:p>
            <a:pPr marL="1047750" lvl="1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Teeming</a:t>
            </a:r>
          </a:p>
          <a:p>
            <a:pPr marL="1047750" lvl="1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Connecting</a:t>
            </a:r>
          </a:p>
          <a:p>
            <a:pPr marL="1047750" lvl="1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Integrating</a:t>
            </a:r>
          </a:p>
          <a:p>
            <a:pPr marL="1047750" lvl="1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Re-configuring</a:t>
            </a:r>
          </a:p>
          <a:p>
            <a:pPr marL="1047750" lvl="1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Anticipating</a:t>
            </a: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Lively space needs immersed </a:t>
            </a:r>
            <a:r>
              <a:rPr lang="en-GB" sz="2800" dirty="0" err="1" smtClean="0">
                <a:solidFill>
                  <a:srgbClr val="000000"/>
                </a:solidFill>
                <a:latin typeface="+mj-lt"/>
                <a:ea typeface="宋体" pitchFamily="2" charset="-122"/>
                <a:cs typeface="Arial" pitchFamily="34" charset="0"/>
              </a:rPr>
              <a:t>planing</a:t>
            </a:r>
            <a:endParaRPr lang="en-GB" sz="2800" dirty="0" smtClean="0">
              <a:solidFill>
                <a:srgbClr val="000000"/>
              </a:solidFill>
              <a:latin typeface="+mj-lt"/>
              <a:ea typeface="宋体" pitchFamily="2" charset="-122"/>
              <a:cs typeface="Arial" pitchFamily="34" charset="0"/>
            </a:endParaRP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+mj-lt"/>
              <a:buAutoNum type="arabicPeriod"/>
              <a:defRPr/>
            </a:pPr>
            <a:endParaRPr lang="en-GB" sz="2800" dirty="0">
              <a:solidFill>
                <a:srgbClr val="000000"/>
              </a:solidFill>
              <a:latin typeface="+mj-lt"/>
              <a:ea typeface="宋体" pitchFamily="2" charset="-122"/>
              <a:cs typeface="Arial" pitchFamily="34" charset="0"/>
            </a:endParaRPr>
          </a:p>
          <a:p>
            <a:pPr marL="590550" indent="-5334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q"/>
              <a:defRPr/>
            </a:pPr>
            <a:endParaRPr lang="en-GB" sz="2000" dirty="0">
              <a:solidFill>
                <a:srgbClr val="000000"/>
              </a:solidFill>
              <a:latin typeface="+mn-lt"/>
              <a:ea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53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13148</TotalTime>
  <Words>124</Words>
  <Application>Microsoft Office PowerPoint</Application>
  <PresentationFormat>Affichage à l'écran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宋体</vt:lpstr>
      <vt:lpstr>Arial</vt:lpstr>
      <vt:lpstr>Tahoma</vt:lpstr>
      <vt:lpstr>Wingdings</vt:lpstr>
      <vt:lpstr>Default Design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SteveJay</dc:creator>
  <cp:lastModifiedBy>giblaine-e</cp:lastModifiedBy>
  <cp:revision>791</cp:revision>
  <cp:lastPrinted>1601-01-01T00:00:00Z</cp:lastPrinted>
  <dcterms:created xsi:type="dcterms:W3CDTF">1601-01-01T00:00:00Z</dcterms:created>
  <dcterms:modified xsi:type="dcterms:W3CDTF">2016-06-29T06:53:52Z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