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handoutMasterIdLst>
    <p:handoutMasterId r:id="rId55"/>
  </p:handoutMasterIdLst>
  <p:sldIdLst>
    <p:sldId id="257" r:id="rId2"/>
    <p:sldId id="316" r:id="rId3"/>
    <p:sldId id="317" r:id="rId4"/>
    <p:sldId id="261" r:id="rId5"/>
    <p:sldId id="262" r:id="rId6"/>
    <p:sldId id="263" r:id="rId7"/>
    <p:sldId id="264" r:id="rId8"/>
    <p:sldId id="265" r:id="rId9"/>
    <p:sldId id="266" r:id="rId10"/>
    <p:sldId id="267" r:id="rId11"/>
    <p:sldId id="268" r:id="rId12"/>
    <p:sldId id="269" r:id="rId13"/>
    <p:sldId id="270" r:id="rId14"/>
    <p:sldId id="271" r:id="rId15"/>
    <p:sldId id="315" r:id="rId16"/>
    <p:sldId id="272" r:id="rId17"/>
    <p:sldId id="273" r:id="rId18"/>
    <p:sldId id="274" r:id="rId19"/>
    <p:sldId id="275" r:id="rId20"/>
    <p:sldId id="276" r:id="rId21"/>
    <p:sldId id="277" r:id="rId22"/>
    <p:sldId id="278" r:id="rId23"/>
    <p:sldId id="287" r:id="rId24"/>
    <p:sldId id="288" r:id="rId25"/>
    <p:sldId id="318" r:id="rId26"/>
    <p:sldId id="319" r:id="rId27"/>
    <p:sldId id="320" r:id="rId28"/>
    <p:sldId id="321" r:id="rId29"/>
    <p:sldId id="322" r:id="rId30"/>
    <p:sldId id="323" r:id="rId31"/>
    <p:sldId id="324" r:id="rId32"/>
    <p:sldId id="325" r:id="rId33"/>
    <p:sldId id="327" r:id="rId34"/>
    <p:sldId id="328" r:id="rId35"/>
    <p:sldId id="290" r:id="rId36"/>
    <p:sldId id="330" r:id="rId37"/>
    <p:sldId id="331" r:id="rId38"/>
    <p:sldId id="332" r:id="rId39"/>
    <p:sldId id="333" r:id="rId40"/>
    <p:sldId id="296" r:id="rId41"/>
    <p:sldId id="297" r:id="rId42"/>
    <p:sldId id="337" r:id="rId43"/>
    <p:sldId id="334" r:id="rId44"/>
    <p:sldId id="335" r:id="rId45"/>
    <p:sldId id="336" r:id="rId46"/>
    <p:sldId id="301" r:id="rId47"/>
    <p:sldId id="279" r:id="rId48"/>
    <p:sldId id="280" r:id="rId49"/>
    <p:sldId id="259" r:id="rId50"/>
    <p:sldId id="284" r:id="rId51"/>
    <p:sldId id="281" r:id="rId52"/>
    <p:sldId id="282" r:id="rId5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64" autoAdjust="0"/>
    <p:restoredTop sz="94660"/>
  </p:normalViewPr>
  <p:slideViewPr>
    <p:cSldViewPr snapToGrid="0" snapToObjects="1">
      <p:cViewPr>
        <p:scale>
          <a:sx n="100" d="100"/>
          <a:sy n="100" d="100"/>
        </p:scale>
        <p:origin x="-1296"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10-08T13:56:31.385" idx="2">
    <p:pos x="4130" y="2712"/>
    <p:text>Place your orgainsation logo at the end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5-10-08T13:56:31.385" idx="1">
    <p:pos x="4130" y="2712"/>
    <p:text>Place your orgainsation logo at the end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5-10-08T13:56:31.385" idx="6">
    <p:pos x="4130" y="2712"/>
    <p:text>Place your orgainsation logo at the end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5-10-08T13:56:31.385" idx="3">
    <p:pos x="4130" y="2712"/>
    <p:text>Place your orgainsation logo at the end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5-10-08T13:56:31.385" idx="4">
    <p:pos x="4130" y="2712"/>
    <p:text>Place your orgainsation logo at the end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5FD3DF-02D3-9A4B-A98A-3A313C350D28}" type="datetimeFigureOut">
              <a:rPr lang="en-US" smtClean="0"/>
              <a:pPr/>
              <a:t>08/06/2016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8C040B-52F7-2B49-A864-F8502E9A02C5}" type="slidenum">
              <a:rPr lang="en-US" smtClean="0"/>
              <a:pPr/>
              <a:t>‹#›</a:t>
            </a:fld>
            <a:endParaRPr lang="en-US"/>
          </a:p>
        </p:txBody>
      </p:sp>
    </p:spTree>
    <p:extLst>
      <p:ext uri="{BB962C8B-B14F-4D97-AF65-F5344CB8AC3E}">
        <p14:creationId xmlns:p14="http://schemas.microsoft.com/office/powerpoint/2010/main" val="2315177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A80053F-8FA2-46D9-8585-9B5B3ECC80F2}" type="datetimeFigureOut">
              <a:rPr lang="en-IE"/>
              <a:pPr>
                <a:defRPr/>
              </a:pPr>
              <a:t>08/06/2016</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E"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151E6911-AB64-45FC-A844-436414D0BFEE}" type="slidenum">
              <a:rPr lang="en-IE"/>
              <a:pPr>
                <a:defRPr/>
              </a:pPr>
              <a:t>‹#›</a:t>
            </a:fld>
            <a:endParaRPr lang="en-IE"/>
          </a:p>
        </p:txBody>
      </p:sp>
    </p:spTree>
    <p:extLst>
      <p:ext uri="{BB962C8B-B14F-4D97-AF65-F5344CB8AC3E}">
        <p14:creationId xmlns:p14="http://schemas.microsoft.com/office/powerpoint/2010/main" val="41849199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1</a:t>
            </a:fld>
            <a:endParaRPr lang="en-IE">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2</a:t>
            </a:fld>
            <a:endParaRPr lang="en-IE">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A226A-6670-4AEF-A86B-8062641425F3}" type="slidenum">
              <a:rPr lang="en-IE">
                <a:cs typeface="Arial" charset="0"/>
              </a:rPr>
              <a:pPr fontAlgn="base">
                <a:spcBef>
                  <a:spcPct val="0"/>
                </a:spcBef>
                <a:spcAft>
                  <a:spcPct val="0"/>
                </a:spcAft>
              </a:pPr>
              <a:t>3</a:t>
            </a:fld>
            <a:endParaRPr lang="en-IE">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AF341-7BFC-4321-9B3C-E37FB0561115}" type="slidenum">
              <a:rPr lang="en-IE">
                <a:cs typeface="Arial" charset="0"/>
              </a:rPr>
              <a:pPr fontAlgn="base">
                <a:spcBef>
                  <a:spcPct val="0"/>
                </a:spcBef>
                <a:spcAft>
                  <a:spcPct val="0"/>
                </a:spcAft>
              </a:pPr>
              <a:t>48</a:t>
            </a:fld>
            <a:endParaRPr lang="en-IE">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AF341-7BFC-4321-9B3C-E37FB0561115}" type="slidenum">
              <a:rPr lang="en-IE">
                <a:cs typeface="Arial" charset="0"/>
              </a:rPr>
              <a:pPr fontAlgn="base">
                <a:spcBef>
                  <a:spcPct val="0"/>
                </a:spcBef>
                <a:spcAft>
                  <a:spcPct val="0"/>
                </a:spcAft>
              </a:pPr>
              <a:t>49</a:t>
            </a:fld>
            <a:endParaRPr lang="en-IE">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AF341-7BFC-4321-9B3C-E37FB0561115}" type="slidenum">
              <a:rPr lang="en-IE">
                <a:cs typeface="Arial" charset="0"/>
              </a:rPr>
              <a:pPr fontAlgn="base">
                <a:spcBef>
                  <a:spcPct val="0"/>
                </a:spcBef>
                <a:spcAft>
                  <a:spcPct val="0"/>
                </a:spcAft>
              </a:pPr>
              <a:t>50</a:t>
            </a:fld>
            <a:endParaRPr lang="en-IE">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AF341-7BFC-4321-9B3C-E37FB0561115}" type="slidenum">
              <a:rPr lang="en-IE">
                <a:cs typeface="Arial" charset="0"/>
              </a:rPr>
              <a:pPr fontAlgn="base">
                <a:spcBef>
                  <a:spcPct val="0"/>
                </a:spcBef>
                <a:spcAft>
                  <a:spcPct val="0"/>
                </a:spcAft>
              </a:pPr>
              <a:t>51</a:t>
            </a:fld>
            <a:endParaRPr lang="en-IE">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AF341-7BFC-4321-9B3C-E37FB0561115}" type="slidenum">
              <a:rPr lang="en-IE">
                <a:cs typeface="Arial" charset="0"/>
              </a:rPr>
              <a:pPr fontAlgn="base">
                <a:spcBef>
                  <a:spcPct val="0"/>
                </a:spcBef>
                <a:spcAft>
                  <a:spcPct val="0"/>
                </a:spcAft>
              </a:pPr>
              <a:t>52</a:t>
            </a:fld>
            <a:endParaRPr lang="en-IE">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RAIN">
    <p:spTree>
      <p:nvGrpSpPr>
        <p:cNvPr id="1" name=""/>
        <p:cNvGrpSpPr/>
        <p:nvPr/>
      </p:nvGrpSpPr>
      <p:grpSpPr>
        <a:xfrm>
          <a:off x="0" y="0"/>
          <a:ext cx="0" cy="0"/>
          <a:chOff x="0" y="0"/>
          <a:chExt cx="0" cy="0"/>
        </a:xfrm>
      </p:grpSpPr>
      <p:pic>
        <p:nvPicPr>
          <p:cNvPr id="2" name="Picture 4" descr="Screen Shot 2014-05-06 at 16.23.09.png"/>
          <p:cNvPicPr>
            <a:picLocks noChangeAspect="1"/>
          </p:cNvPicPr>
          <p:nvPr userDrawn="1"/>
        </p:nvPicPr>
        <p:blipFill>
          <a:blip r:embed="rId2"/>
          <a:srcRect/>
          <a:stretch>
            <a:fillRect/>
          </a:stretch>
        </p:blipFill>
        <p:spPr bwMode="auto">
          <a:xfrm>
            <a:off x="8089900" y="88900"/>
            <a:ext cx="990600" cy="798513"/>
          </a:xfrm>
          <a:prstGeom prst="rect">
            <a:avLst/>
          </a:prstGeom>
          <a:noFill/>
          <a:ln w="9525">
            <a:noFill/>
            <a:miter lim="800000"/>
            <a:headEnd/>
            <a:tailEnd/>
          </a:ln>
        </p:spPr>
      </p:pic>
      <p:sp>
        <p:nvSpPr>
          <p:cNvPr id="3" name="Rectangle 7"/>
          <p:cNvSpPr/>
          <p:nvPr userDrawn="1"/>
        </p:nvSpPr>
        <p:spPr>
          <a:xfrm>
            <a:off x="0" y="6267450"/>
            <a:ext cx="9144000" cy="5905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5"/>
          <p:cNvSpPr/>
          <p:nvPr userDrawn="1"/>
        </p:nvSpPr>
        <p:spPr>
          <a:xfrm>
            <a:off x="0" y="6334125"/>
            <a:ext cx="9144000" cy="523875"/>
          </a:xfrm>
          <a:prstGeom prst="rect">
            <a:avLst/>
          </a:prstGeom>
        </p:spPr>
        <p:txBody>
          <a:bodyPr>
            <a:spAutoFit/>
          </a:bodyPr>
          <a:lstStyle/>
          <a:p>
            <a:pPr fontAlgn="auto">
              <a:spcBef>
                <a:spcPts val="0"/>
              </a:spcBef>
              <a:spcAft>
                <a:spcPts val="0"/>
              </a:spcAft>
              <a:defRPr/>
            </a:pPr>
            <a:r>
              <a:rPr lang="en-US" sz="1400" dirty="0">
                <a:solidFill>
                  <a:schemeClr val="bg1"/>
                </a:solidFill>
                <a:latin typeface="+mn-lt"/>
                <a:cs typeface="+mn-cs"/>
              </a:rPr>
              <a:t>This project has received funding from the European Union’s Seventh Framework </a:t>
            </a:r>
            <a:r>
              <a:rPr lang="en-US" sz="1400" dirty="0" err="1">
                <a:solidFill>
                  <a:schemeClr val="bg1"/>
                </a:solidFill>
                <a:latin typeface="+mn-lt"/>
                <a:cs typeface="+mn-cs"/>
              </a:rPr>
              <a:t>Programme</a:t>
            </a:r>
            <a:r>
              <a:rPr lang="en-US" sz="1400" dirty="0">
                <a:solidFill>
                  <a:schemeClr val="bg1"/>
                </a:solidFill>
                <a:latin typeface="+mn-lt"/>
                <a:cs typeface="+mn-cs"/>
              </a:rPr>
              <a:t> for </a:t>
            </a:r>
          </a:p>
          <a:p>
            <a:pPr fontAlgn="auto">
              <a:spcBef>
                <a:spcPts val="0"/>
              </a:spcBef>
              <a:spcAft>
                <a:spcPts val="0"/>
              </a:spcAft>
              <a:defRPr/>
            </a:pPr>
            <a:r>
              <a:rPr lang="en-US" sz="1400" dirty="0">
                <a:solidFill>
                  <a:schemeClr val="bg1"/>
                </a:solidFill>
                <a:latin typeface="+mn-lt"/>
                <a:cs typeface="+mn-cs"/>
              </a:rPr>
              <a:t>research, technological development and demonstration under grant agreement no 608166</a:t>
            </a:r>
          </a:p>
        </p:txBody>
      </p:sp>
      <p:pic>
        <p:nvPicPr>
          <p:cNvPr id="5" name="Picture 2" descr="Screen Shot 2014-05-08 at 09.11.13.png"/>
          <p:cNvPicPr>
            <a:picLocks noChangeAspect="1"/>
          </p:cNvPicPr>
          <p:nvPr userDrawn="1"/>
        </p:nvPicPr>
        <p:blipFill>
          <a:blip r:embed="rId3"/>
          <a:srcRect/>
          <a:stretch>
            <a:fillRect/>
          </a:stretch>
        </p:blipFill>
        <p:spPr bwMode="auto">
          <a:xfrm>
            <a:off x="7708900" y="5927725"/>
            <a:ext cx="1435100" cy="930275"/>
          </a:xfrm>
          <a:prstGeom prst="rect">
            <a:avLst/>
          </a:prstGeom>
          <a:noFill/>
          <a:ln w="9525">
            <a:noFill/>
            <a:miter lim="800000"/>
            <a:headEnd/>
            <a:tailEnd/>
          </a:ln>
        </p:spPr>
      </p:pic>
      <p:sp>
        <p:nvSpPr>
          <p:cNvPr id="6" name="TextBox 3"/>
          <p:cNvSpPr txBox="1"/>
          <p:nvPr userDrawn="1"/>
        </p:nvSpPr>
        <p:spPr>
          <a:xfrm>
            <a:off x="0" y="5743575"/>
            <a:ext cx="7708900" cy="523875"/>
          </a:xfrm>
          <a:prstGeom prst="rect">
            <a:avLst/>
          </a:prstGeom>
          <a:noFill/>
        </p:spPr>
        <p:txBody>
          <a:bodyPr>
            <a:spAutoFit/>
          </a:bodyPr>
          <a:lstStyle/>
          <a:p>
            <a:pPr fontAlgn="auto">
              <a:spcBef>
                <a:spcPts val="0"/>
              </a:spcBef>
              <a:spcAft>
                <a:spcPts val="0"/>
              </a:spcAft>
              <a:defRPr/>
            </a:pPr>
            <a:r>
              <a:rPr lang="en-US" sz="1400" b="1" i="1" dirty="0">
                <a:latin typeface="+mn-lt"/>
                <a:cs typeface="+mn-cs"/>
              </a:rPr>
              <a:t>The contents of this presentation are the author’s views and that the European Union is not liable for any use that may be made of the information contained therein</a:t>
            </a:r>
            <a:r>
              <a:rPr lang="en-US" sz="1400" i="1" dirty="0">
                <a:latin typeface="+mn-lt"/>
                <a:cs typeface="+mn-cs"/>
              </a:rPr>
              <a:t>.</a:t>
            </a:r>
            <a:endParaRPr lang="en-US" sz="1400" dirty="0">
              <a:latin typeface="+mn-lt"/>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365AAA-1E4A-4601-8A56-B93331D89EF1}" type="datetime1">
              <a:rPr lang="en-US" smtClean="0"/>
              <a:pPr>
                <a:defRPr/>
              </a:pPr>
              <a:t>08/06/2016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IE" smtClean="0"/>
              <a:t>This project has received funding form the </a:t>
            </a:r>
            <a:endParaRPr lang="en-US"/>
          </a:p>
        </p:txBody>
      </p:sp>
      <p:sp>
        <p:nvSpPr>
          <p:cNvPr id="6" name="Slide Number Placeholder 5"/>
          <p:cNvSpPr>
            <a:spLocks noGrp="1"/>
          </p:cNvSpPr>
          <p:nvPr>
            <p:ph type="sldNum" sz="quarter" idx="12"/>
          </p:nvPr>
        </p:nvSpPr>
        <p:spPr/>
        <p:txBody>
          <a:bodyPr/>
          <a:lstStyle>
            <a:lvl1pPr>
              <a:defRPr/>
            </a:lvl1pPr>
          </a:lstStyle>
          <a:p>
            <a:pPr>
              <a:defRPr/>
            </a:pPr>
            <a:fld id="{65087E1B-CBC3-49D6-988E-6A3FEF2DFA1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p:spPr>
        <p:txBody>
          <a:bodyPr/>
          <a:lstStyle>
            <a:lvl1pPr>
              <a:defRPr/>
            </a:lvl1pPr>
          </a:lstStyle>
          <a:p>
            <a:pPr>
              <a:defRPr/>
            </a:pPr>
            <a:fld id="{23D1C55E-207E-417E-9021-BFD39A8D6B87}" type="datetime1">
              <a:rPr lang="en-US" smtClean="0"/>
              <a:pPr>
                <a:defRPr/>
              </a:pPr>
              <a:t>08/06/2016</a:t>
            </a:fld>
            <a:endParaRPr lang="en-US" dirty="0"/>
          </a:p>
        </p:txBody>
      </p:sp>
      <p:sp>
        <p:nvSpPr>
          <p:cNvPr id="3" name="Footer Placeholder 2"/>
          <p:cNvSpPr>
            <a:spLocks noGrp="1"/>
          </p:cNvSpPr>
          <p:nvPr>
            <p:ph type="ftr" sz="quarter" idx="11"/>
          </p:nvPr>
        </p:nvSpPr>
        <p:spPr>
          <a:xfrm>
            <a:off x="3124200" y="6356350"/>
            <a:ext cx="2895600" cy="365125"/>
          </a:xfrm>
        </p:spPr>
        <p:txBody>
          <a:bodyPr/>
          <a:lstStyle>
            <a:lvl1pPr>
              <a:defRPr/>
            </a:lvl1pPr>
          </a:lstStyle>
          <a:p>
            <a:pPr>
              <a:defRPr/>
            </a:pPr>
            <a:r>
              <a:rPr lang="en-IE" smtClean="0"/>
              <a:t>This project has received funding form the </a:t>
            </a:r>
            <a:endParaRPr lang="en-US"/>
          </a:p>
        </p:txBody>
      </p:sp>
      <p:sp>
        <p:nvSpPr>
          <p:cNvPr id="4" name="Slide Number Placeholder 3"/>
          <p:cNvSpPr>
            <a:spLocks noGrp="1"/>
          </p:cNvSpPr>
          <p:nvPr>
            <p:ph type="sldNum" sz="quarter" idx="12"/>
          </p:nvPr>
        </p:nvSpPr>
        <p:spPr>
          <a:xfrm>
            <a:off x="6553200" y="6356350"/>
            <a:ext cx="2133600" cy="365125"/>
          </a:xfrm>
        </p:spPr>
        <p:txBody>
          <a:bodyPr/>
          <a:lstStyle>
            <a:lvl1pPr>
              <a:defRPr/>
            </a:lvl1pPr>
          </a:lstStyle>
          <a:p>
            <a:pPr>
              <a:defRPr/>
            </a:pPr>
            <a:fld id="{800FCBCF-5883-4104-97D9-B07696C002B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ga-IE"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ga-IE" smtClean="0"/>
              <a:t>Click to edit Master text styles</a:t>
            </a:r>
          </a:p>
          <a:p>
            <a:pPr lvl="1" eaLnBrk="1" latinLnBrk="0" hangingPunct="1"/>
            <a:r>
              <a:rPr lang="ga-IE" smtClean="0"/>
              <a:t>Second level</a:t>
            </a:r>
          </a:p>
          <a:p>
            <a:pPr lvl="2" eaLnBrk="1" latinLnBrk="0" hangingPunct="1"/>
            <a:r>
              <a:rPr lang="ga-IE" smtClean="0"/>
              <a:t>Third level</a:t>
            </a:r>
          </a:p>
          <a:p>
            <a:pPr lvl="3" eaLnBrk="1" latinLnBrk="0" hangingPunct="1"/>
            <a:r>
              <a:rPr lang="ga-IE" smtClean="0"/>
              <a:t>Fourth level</a:t>
            </a:r>
          </a:p>
          <a:p>
            <a:pPr lvl="4" eaLnBrk="1" latinLnBrk="0" hangingPunct="1"/>
            <a:r>
              <a:rPr lang="ga-IE" smtClean="0"/>
              <a:t>Fifth level</a:t>
            </a:r>
            <a:endParaRPr kumimoji="0" lang="en-US"/>
          </a:p>
        </p:txBody>
      </p:sp>
      <p:sp>
        <p:nvSpPr>
          <p:cNvPr id="4" name="Date Placeholder 3"/>
          <p:cNvSpPr>
            <a:spLocks noGrp="1"/>
          </p:cNvSpPr>
          <p:nvPr>
            <p:ph type="dt" sz="half" idx="10"/>
          </p:nvPr>
        </p:nvSpPr>
        <p:spPr/>
        <p:txBody>
          <a:bodyPr/>
          <a:lstStyle/>
          <a:p>
            <a:fld id="{0F78BB3E-ADB6-A946-8079-DA0DEDD14C54}" type="datetimeFigureOut">
              <a:rPr lang="en-US" smtClean="0"/>
              <a:t>08/06/2016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75BA10-6983-E34A-85A9-7DC81B136B36}" type="slidenum">
              <a:rPr lang="en-US" smtClean="0"/>
              <a:t>‹#›</a:t>
            </a:fld>
            <a:endParaRPr lang="en-US"/>
          </a:p>
        </p:txBody>
      </p:sp>
    </p:spTree>
    <p:extLst>
      <p:ext uri="{BB962C8B-B14F-4D97-AF65-F5344CB8AC3E}">
        <p14:creationId xmlns:p14="http://schemas.microsoft.com/office/powerpoint/2010/main" val="129668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smtClean="0"/>
              <a:t>Click to edit Master title style</a:t>
            </a:r>
            <a:endParaRPr lang="en-GB"/>
          </a:p>
        </p:txBody>
      </p:sp>
      <p:pic>
        <p:nvPicPr>
          <p:cNvPr id="6" name="Picture 5" descr="Screen Shot 2014-05-06 at 16.23.09.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89900" y="88900"/>
            <a:ext cx="990600" cy="798871"/>
          </a:xfrm>
          <a:prstGeom prst="rect">
            <a:avLst/>
          </a:prstGeom>
        </p:spPr>
      </p:pic>
      <p:pic>
        <p:nvPicPr>
          <p:cNvPr id="7" name="Picture 6" descr="Screen Shot 2014-05-08 at 09.11.13.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08900" y="5927124"/>
            <a:ext cx="1435100" cy="930876"/>
          </a:xfrm>
          <a:prstGeom prst="rect">
            <a:avLst/>
          </a:prstGeom>
        </p:spPr>
      </p:pic>
      <p:sp>
        <p:nvSpPr>
          <p:cNvPr id="9" name="Text Placeholder 8"/>
          <p:cNvSpPr>
            <a:spLocks noGrp="1"/>
          </p:cNvSpPr>
          <p:nvPr>
            <p:ph type="body" sz="quarter" idx="10"/>
          </p:nvPr>
        </p:nvSpPr>
        <p:spPr>
          <a:xfrm>
            <a:off x="457200" y="1841500"/>
            <a:ext cx="5377543" cy="4673600"/>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559641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ga-IE"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465A4C2-E316-4BDD-A333-4194B798A620}" type="datetime1">
              <a:rPr lang="en-US" smtClean="0"/>
              <a:pPr>
                <a:defRPr/>
              </a:pPr>
              <a:t>08/06/2016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IE" smtClean="0"/>
              <a:t>This project has received funding form the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9B9BC70F-8BB8-4D73-AD60-E8C35F62B8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2" r:id="rId2"/>
    <p:sldLayoutId id="2147483663" r:id="rId3"/>
    <p:sldLayoutId id="2147483665" r:id="rId4"/>
    <p:sldLayoutId id="2147483666" r:id="rId5"/>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hyperlink" Target="http://www.rain-project.eu/"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2.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2.png"/><Relationship Id="rId5"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2.png"/><Relationship Id="rId5" Type="http://schemas.openxmlformats.org/officeDocument/2006/relationships/image" Target="../media/image9.emf"/><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png"/><Relationship Id="rId5"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5.emf"/></Relationships>
</file>

<file path=ppt/slides/_rels/slide23.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2.png"/><Relationship Id="rId13" Type="http://schemas.openxmlformats.org/officeDocument/2006/relationships/image" Target="../media/image9.emf"/><Relationship Id="rId14" Type="http://schemas.openxmlformats.org/officeDocument/2006/relationships/image" Target="../media/image36.emf"/><Relationship Id="rId15" Type="http://schemas.openxmlformats.org/officeDocument/2006/relationships/image" Target="../media/image37.emf"/><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38.emf"/><Relationship Id="rId5" Type="http://schemas.openxmlformats.org/officeDocument/2006/relationships/image" Target="../media/image39.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40.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emf"/><Relationship Id="rId5" Type="http://schemas.openxmlformats.org/officeDocument/2006/relationships/image" Target="../media/image42.emf"/><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emf"/><Relationship Id="rId5" Type="http://schemas.openxmlformats.org/officeDocument/2006/relationships/image" Target="../media/image42.emf"/><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emf"/><Relationship Id="rId5" Type="http://schemas.openxmlformats.org/officeDocument/2006/relationships/image" Target="../media/image42.emf"/><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2.png"/><Relationship Id="rId5" Type="http://schemas.openxmlformats.org/officeDocument/2006/relationships/image" Target="../media/image9.emf"/><Relationship Id="rId6" Type="http://schemas.openxmlformats.org/officeDocument/2006/relationships/image" Target="../media/image42.emf"/><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emf"/><Relationship Id="rId5" Type="http://schemas.openxmlformats.org/officeDocument/2006/relationships/image" Target="../media/image42.emf"/><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png"/><Relationship Id="rId5" Type="http://schemas.openxmlformats.org/officeDocument/2006/relationships/image" Target="../media/image9.emf"/><Relationship Id="rId6" Type="http://schemas.openxmlformats.org/officeDocument/2006/relationships/image" Target="../media/image42.emf"/><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42.emf"/><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emf"/><Relationship Id="rId5" Type="http://schemas.openxmlformats.org/officeDocument/2006/relationships/image" Target="../media/image54.emf"/><Relationship Id="rId6" Type="http://schemas.openxmlformats.org/officeDocument/2006/relationships/image" Target="../media/image55.jpg"/><Relationship Id="rId7" Type="http://schemas.openxmlformats.org/officeDocument/2006/relationships/image" Target="../media/image56.jpg"/><Relationship Id="rId1" Type="http://schemas.openxmlformats.org/officeDocument/2006/relationships/slideLayout" Target="../slideLayouts/slideLayout4.xml"/><Relationship Id="rId2"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57.emf"/><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57.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9.emf"/></Relationships>
</file>

<file path=ppt/slides/_rels/slide39.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0.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4.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5.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6.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7.png"/><Relationship Id="rId5" Type="http://schemas.openxmlformats.org/officeDocument/2006/relationships/image" Target="../media/image68.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2.png"/><Relationship Id="rId5"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5.emf"/></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hyperlink" Target="http://www.rain-project.eu/" TargetMode="External"/><Relationship Id="rId6" Type="http://schemas.openxmlformats.org/officeDocument/2006/relationships/image" Target="../media/image71.png"/><Relationship Id="rId7"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2.png"/><Relationship Id="rId6"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5.png"/><Relationship Id="rId6"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6.png"/><Relationship Id="rId6" Type="http://schemas.openxmlformats.org/officeDocument/2006/relationships/comments" Target="../comments/comment5.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5122" name="Picture 4"/>
          <p:cNvPicPr>
            <a:picLocks noChangeAspect="1"/>
          </p:cNvPicPr>
          <p:nvPr/>
        </p:nvPicPr>
        <p:blipFill>
          <a:blip r:embed="rId4"/>
          <a:srcRect/>
          <a:stretch>
            <a:fillRect/>
          </a:stretch>
        </p:blipFill>
        <p:spPr bwMode="auto">
          <a:xfrm>
            <a:off x="7458075" y="5722938"/>
            <a:ext cx="1685925" cy="1135062"/>
          </a:xfrm>
          <a:prstGeom prst="rect">
            <a:avLst/>
          </a:prstGeom>
          <a:noFill/>
          <a:ln w="9525">
            <a:noFill/>
            <a:miter lim="800000"/>
            <a:headEnd/>
            <a:tailEnd/>
          </a:ln>
        </p:spPr>
      </p:pic>
      <p:sp>
        <p:nvSpPr>
          <p:cNvPr id="6" name="Footer Placeholder 5"/>
          <p:cNvSpPr>
            <a:spLocks noGrp="1"/>
          </p:cNvSpPr>
          <p:nvPr>
            <p:ph type="ftr" sz="quarter" idx="11"/>
          </p:nvPr>
        </p:nvSpPr>
        <p:spPr>
          <a:xfrm>
            <a:off x="498475" y="5768975"/>
            <a:ext cx="6753225" cy="790575"/>
          </a:xfrm>
        </p:spPr>
        <p:txBody>
          <a:bodyPr/>
          <a:lstStyle/>
          <a:p>
            <a:pPr algn="just">
              <a:defRPr/>
            </a:pPr>
            <a:r>
              <a:rPr lang="en-IE" dirty="0" smtClean="0"/>
              <a:t>This project has received funding from the European Union’s Seventh Framework Programme for research, technological development and demonstration under grant agreement no 608166. The contents of this presentation are the author's views. The European Union is not liable for any use that may be made of the information contained therein.</a:t>
            </a:r>
            <a:endParaRPr lang="en-US" dirty="0"/>
          </a:p>
        </p:txBody>
      </p:sp>
      <p:sp>
        <p:nvSpPr>
          <p:cNvPr id="5124" name="Title 1"/>
          <p:cNvSpPr>
            <a:spLocks noGrp="1"/>
          </p:cNvSpPr>
          <p:nvPr>
            <p:ph type="ctrTitle"/>
          </p:nvPr>
        </p:nvSpPr>
        <p:spPr>
          <a:xfrm>
            <a:off x="498475" y="1527175"/>
            <a:ext cx="8293162" cy="893763"/>
          </a:xfrm>
        </p:spPr>
        <p:txBody>
          <a:bodyPr/>
          <a:lstStyle/>
          <a:p>
            <a:r>
              <a:rPr lang="en-US" dirty="0"/>
              <a:t>RAIN - Risk Analysis of Infrastructure Networks in Response to Extreme </a:t>
            </a:r>
            <a:r>
              <a:rPr lang="en-US" dirty="0" smtClean="0"/>
              <a:t>Weather</a:t>
            </a:r>
            <a:endParaRPr lang="en-IE" dirty="0" smtClean="0">
              <a:solidFill>
                <a:schemeClr val="tx2"/>
              </a:solidFill>
            </a:endParaRPr>
          </a:p>
        </p:txBody>
      </p:sp>
      <p:sp>
        <p:nvSpPr>
          <p:cNvPr id="5125" name="Subtitle 2"/>
          <p:cNvSpPr>
            <a:spLocks noGrp="1"/>
          </p:cNvSpPr>
          <p:nvPr>
            <p:ph type="subTitle" idx="1"/>
          </p:nvPr>
        </p:nvSpPr>
        <p:spPr>
          <a:xfrm>
            <a:off x="1403350" y="3153241"/>
            <a:ext cx="2552700" cy="2597150"/>
          </a:xfrm>
        </p:spPr>
        <p:txBody>
          <a:bodyPr/>
          <a:lstStyle/>
          <a:p>
            <a:pPr algn="l"/>
            <a:r>
              <a:rPr lang="en-IE" sz="2000" dirty="0" smtClean="0">
                <a:solidFill>
                  <a:schemeClr val="tx1"/>
                </a:solidFill>
              </a:rPr>
              <a:t>OCEANEXT</a:t>
            </a:r>
          </a:p>
          <a:p>
            <a:pPr algn="l"/>
            <a:r>
              <a:rPr lang="en-IE" sz="2000" dirty="0" smtClean="0">
                <a:solidFill>
                  <a:schemeClr val="tx1"/>
                </a:solidFill>
              </a:rPr>
              <a:t>Nantes, France</a:t>
            </a:r>
          </a:p>
          <a:p>
            <a:pPr algn="l"/>
            <a:r>
              <a:rPr lang="en-IE" sz="2000" dirty="0" smtClean="0">
                <a:solidFill>
                  <a:schemeClr val="tx1"/>
                </a:solidFill>
              </a:rPr>
              <a:t>9</a:t>
            </a:r>
            <a:r>
              <a:rPr lang="en-IE" sz="2000" baseline="30000" dirty="0" smtClean="0">
                <a:solidFill>
                  <a:schemeClr val="tx1"/>
                </a:solidFill>
              </a:rPr>
              <a:t>th</a:t>
            </a:r>
            <a:r>
              <a:rPr lang="en-IE" sz="2000" dirty="0" smtClean="0">
                <a:solidFill>
                  <a:schemeClr val="tx1"/>
                </a:solidFill>
              </a:rPr>
              <a:t> June 2016</a:t>
            </a:r>
            <a:endParaRPr lang="en-IE" dirty="0" smtClean="0">
              <a:solidFill>
                <a:schemeClr val="tx1"/>
              </a:solidFill>
            </a:endParaRPr>
          </a:p>
        </p:txBody>
      </p:sp>
      <p:sp>
        <p:nvSpPr>
          <p:cNvPr id="5126" name="Subtitle 2"/>
          <p:cNvSpPr txBox="1">
            <a:spLocks/>
          </p:cNvSpPr>
          <p:nvPr/>
        </p:nvSpPr>
        <p:spPr bwMode="auto">
          <a:xfrm>
            <a:off x="5113337" y="3137697"/>
            <a:ext cx="3008461" cy="2597150"/>
          </a:xfrm>
          <a:prstGeom prst="rect">
            <a:avLst/>
          </a:prstGeom>
          <a:noFill/>
          <a:ln w="9525">
            <a:noFill/>
            <a:miter lim="800000"/>
            <a:headEnd/>
            <a:tailEnd/>
          </a:ln>
        </p:spPr>
        <p:txBody>
          <a:bodyPr/>
          <a:lstStyle/>
          <a:p>
            <a:pPr>
              <a:spcBef>
                <a:spcPct val="20000"/>
              </a:spcBef>
              <a:buFont typeface="Arial" charset="0"/>
              <a:buNone/>
            </a:pPr>
            <a:r>
              <a:rPr lang="en-IE" sz="2000" dirty="0" smtClean="0">
                <a:latin typeface="Calibri" pitchFamily="34" charset="0"/>
              </a:rPr>
              <a:t>Dr. Alan O’Connor</a:t>
            </a:r>
            <a:endParaRPr lang="en-IE" sz="2000" dirty="0">
              <a:latin typeface="Calibri" pitchFamily="34" charset="0"/>
            </a:endParaRPr>
          </a:p>
          <a:p>
            <a:pPr>
              <a:spcBef>
                <a:spcPct val="20000"/>
              </a:spcBef>
              <a:buFont typeface="Arial" charset="0"/>
              <a:buNone/>
            </a:pPr>
            <a:r>
              <a:rPr lang="en-IE" sz="2000" dirty="0" smtClean="0">
                <a:latin typeface="Calibri" pitchFamily="34" charset="0"/>
              </a:rPr>
              <a:t>Dept. of Civil Engineering, Trinity College Dublin </a:t>
            </a:r>
            <a:endParaRPr lang="en-IE" sz="2000" dirty="0">
              <a:latin typeface="Calibri" pitchFamily="34" charset="0"/>
            </a:endParaRPr>
          </a:p>
          <a:p>
            <a:pPr>
              <a:spcBef>
                <a:spcPct val="20000"/>
              </a:spcBef>
              <a:buFont typeface="Arial" charset="0"/>
              <a:buNone/>
            </a:pPr>
            <a:r>
              <a:rPr lang="en-IE" sz="2000" dirty="0">
                <a:latin typeface="Calibri" pitchFamily="34" charset="0"/>
              </a:rPr>
              <a:t>a</a:t>
            </a:r>
            <a:r>
              <a:rPr lang="en-IE" sz="2000" dirty="0" smtClean="0">
                <a:latin typeface="Calibri" pitchFamily="34" charset="0"/>
              </a:rPr>
              <a:t>lan.oconnor@tcd.ie</a:t>
            </a:r>
            <a:endParaRPr lang="en-IE" sz="2000" dirty="0">
              <a:latin typeface="Calibri" pitchFamily="34" charset="0"/>
            </a:endParaRPr>
          </a:p>
          <a:p>
            <a:pPr>
              <a:spcBef>
                <a:spcPct val="20000"/>
              </a:spcBef>
              <a:buFont typeface="Arial" charset="0"/>
              <a:buNone/>
            </a:pPr>
            <a:r>
              <a:rPr lang="en-GB" sz="2000" u="sng" dirty="0">
                <a:solidFill>
                  <a:srgbClr val="898989"/>
                </a:solidFill>
                <a:latin typeface="Calibri" pitchFamily="34" charset="0"/>
                <a:hlinkClick r:id="rId5"/>
              </a:rPr>
              <a:t>www.rain-project.eu</a:t>
            </a:r>
            <a:endParaRPr lang="en-IE" sz="2000" dirty="0">
              <a:latin typeface="Calibri" pitchFamily="34" charset="0"/>
            </a:endParaRPr>
          </a:p>
          <a:p>
            <a:pPr>
              <a:spcBef>
                <a:spcPct val="20000"/>
              </a:spcBef>
              <a:buFont typeface="Arial" charset="0"/>
              <a:buNone/>
            </a:pPr>
            <a:endParaRPr lang="en-IE" sz="3200" dirty="0">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Consortium</a:t>
            </a:r>
            <a:endParaRPr lang="en-US" dirty="0"/>
          </a:p>
        </p:txBody>
      </p:sp>
      <p:pic>
        <p:nvPicPr>
          <p:cNvPr id="20" name="Picture 19"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22" name="Picture 21"/>
          <p:cNvPicPr>
            <a:picLocks noChangeAspect="1"/>
          </p:cNvPicPr>
          <p:nvPr/>
        </p:nvPicPr>
        <p:blipFill>
          <a:blip r:embed="rId3"/>
          <a:stretch>
            <a:fillRect/>
          </a:stretch>
        </p:blipFill>
        <p:spPr>
          <a:xfrm>
            <a:off x="8374363" y="6173635"/>
            <a:ext cx="514959" cy="611514"/>
          </a:xfrm>
          <a:prstGeom prst="rect">
            <a:avLst/>
          </a:prstGeom>
        </p:spPr>
      </p:pic>
      <p:pic>
        <p:nvPicPr>
          <p:cNvPr id="5" name="Picture 4"/>
          <p:cNvPicPr>
            <a:picLocks noChangeAspect="1"/>
          </p:cNvPicPr>
          <p:nvPr/>
        </p:nvPicPr>
        <p:blipFill>
          <a:blip r:embed="rId4"/>
          <a:stretch>
            <a:fillRect/>
          </a:stretch>
        </p:blipFill>
        <p:spPr>
          <a:xfrm>
            <a:off x="917714" y="1500560"/>
            <a:ext cx="7194499" cy="4570623"/>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19327500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457200" y="2780928"/>
            <a:ext cx="6173419" cy="3543672"/>
          </a:xfrm>
        </p:spPr>
        <p:txBody>
          <a:bodyPr>
            <a:noAutofit/>
          </a:bodyPr>
          <a:lstStyle/>
          <a:p>
            <a:pPr marL="365760" lvl="1" indent="0" algn="just">
              <a:buNone/>
            </a:pPr>
            <a:r>
              <a:rPr lang="en-US" sz="1800" b="1" i="1" dirty="0" smtClean="0"/>
              <a:t>Hurricane </a:t>
            </a:r>
            <a:r>
              <a:rPr lang="en-US" sz="1800" b="1" i="1" dirty="0"/>
              <a:t>and Severe Storm damage (2012)</a:t>
            </a:r>
            <a:r>
              <a:rPr lang="en-US" sz="1800" b="1" dirty="0"/>
              <a:t> </a:t>
            </a:r>
            <a:r>
              <a:rPr lang="en-US" sz="1800" b="1" dirty="0" smtClean="0"/>
              <a:t>- </a:t>
            </a:r>
            <a:r>
              <a:rPr lang="en-US" sz="1800" dirty="0"/>
              <a:t>Hurricane Sandy - largest Atlantic storm on record devastated portions of the Caribbean, Mid-Atlantic and North Eastern United States </a:t>
            </a:r>
            <a:endParaRPr lang="en-US" sz="1800" b="1" dirty="0" smtClean="0"/>
          </a:p>
          <a:p>
            <a:pPr marL="708660" lvl="1" indent="-342900" algn="just"/>
            <a:r>
              <a:rPr lang="en-US" sz="1800" b="1" dirty="0">
                <a:solidFill>
                  <a:srgbClr val="FF0000"/>
                </a:solidFill>
              </a:rPr>
              <a:t>193</a:t>
            </a:r>
            <a:r>
              <a:rPr lang="en-US" sz="1800" dirty="0"/>
              <a:t> people were </a:t>
            </a:r>
            <a:r>
              <a:rPr lang="en-US" sz="1800" b="1" dirty="0">
                <a:solidFill>
                  <a:srgbClr val="FF0000"/>
                </a:solidFill>
              </a:rPr>
              <a:t>killed</a:t>
            </a:r>
            <a:r>
              <a:rPr lang="en-US" sz="1800" dirty="0">
                <a:solidFill>
                  <a:srgbClr val="FF0000"/>
                </a:solidFill>
              </a:rPr>
              <a:t> </a:t>
            </a:r>
            <a:r>
              <a:rPr lang="en-US" sz="1800" dirty="0"/>
              <a:t>along the path of the storm in seven countries </a:t>
            </a:r>
            <a:endParaRPr lang="en-US" sz="1800" b="1" dirty="0" smtClean="0">
              <a:solidFill>
                <a:srgbClr val="FF0000"/>
              </a:solidFill>
            </a:endParaRPr>
          </a:p>
          <a:p>
            <a:pPr marL="708660" lvl="1" indent="-342900" algn="just"/>
            <a:r>
              <a:rPr lang="en-US" sz="1800" b="1" dirty="0" smtClean="0">
                <a:solidFill>
                  <a:srgbClr val="FF0000"/>
                </a:solidFill>
              </a:rPr>
              <a:t>damage &gt;$</a:t>
            </a:r>
            <a:r>
              <a:rPr lang="en-US" sz="1800" b="1" dirty="0">
                <a:solidFill>
                  <a:srgbClr val="FF0000"/>
                </a:solidFill>
              </a:rPr>
              <a:t>20 </a:t>
            </a:r>
            <a:r>
              <a:rPr lang="en-US" sz="1800" b="1" dirty="0" smtClean="0">
                <a:solidFill>
                  <a:srgbClr val="FF0000"/>
                </a:solidFill>
              </a:rPr>
              <a:t>billion</a:t>
            </a:r>
            <a:r>
              <a:rPr lang="en-US" sz="1800" dirty="0" smtClean="0"/>
              <a:t>(USD) losses </a:t>
            </a:r>
            <a:r>
              <a:rPr lang="en-US" sz="1800" dirty="0"/>
              <a:t>(including business interruption) </a:t>
            </a:r>
            <a:r>
              <a:rPr lang="en-US" sz="1800" dirty="0" smtClean="0"/>
              <a:t>&gt; </a:t>
            </a:r>
            <a:r>
              <a:rPr lang="en-US" sz="1800" dirty="0"/>
              <a:t>$50 </a:t>
            </a:r>
            <a:r>
              <a:rPr lang="en-US" sz="1800" dirty="0" smtClean="0"/>
              <a:t>billion</a:t>
            </a:r>
          </a:p>
          <a:p>
            <a:pPr marL="708660" lvl="1" indent="-342900" algn="just"/>
            <a:r>
              <a:rPr lang="en-US" sz="1800" dirty="0" smtClean="0"/>
              <a:t>Jamaica: </a:t>
            </a:r>
            <a:r>
              <a:rPr lang="en-US" sz="1800" dirty="0"/>
              <a:t>winds left </a:t>
            </a:r>
            <a:r>
              <a:rPr lang="en-US" sz="1800" b="1" dirty="0">
                <a:solidFill>
                  <a:srgbClr val="FF0000"/>
                </a:solidFill>
              </a:rPr>
              <a:t>70% of residents without electricity</a:t>
            </a:r>
            <a:r>
              <a:rPr lang="en-US" sz="1800" dirty="0"/>
              <a:t>, blew roofs off buildings, killed one, and caused about $55.23 million in damage. </a:t>
            </a:r>
          </a:p>
          <a:p>
            <a:pPr marL="708660" lvl="1" indent="-342900" algn="just"/>
            <a:endParaRPr lang="en-US" sz="1800" dirty="0"/>
          </a:p>
          <a:p>
            <a:pPr marL="708660" lvl="1" indent="-342900" algn="just"/>
            <a:endParaRPr lang="en-US" sz="1800" dirty="0"/>
          </a:p>
          <a:p>
            <a:pPr marL="708660" lvl="1" indent="-342900" algn="just"/>
            <a:endParaRPr lang="en-US" sz="1800" dirty="0"/>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p:cNvPicPr>
            <a:picLocks noChangeAspect="1"/>
          </p:cNvPicPr>
          <p:nvPr/>
        </p:nvPicPr>
        <p:blipFill>
          <a:blip r:embed="rId2"/>
          <a:stretch>
            <a:fillRect/>
          </a:stretch>
        </p:blipFill>
        <p:spPr>
          <a:xfrm>
            <a:off x="6630619" y="2924944"/>
            <a:ext cx="2459054" cy="2232248"/>
          </a:xfrm>
          <a:prstGeom prst="rect">
            <a:avLst/>
          </a:prstGeom>
        </p:spPr>
      </p:pic>
      <p:sp>
        <p:nvSpPr>
          <p:cNvPr id="8" name="Content Placeholder 2"/>
          <p:cNvSpPr txBox="1">
            <a:spLocks/>
          </p:cNvSpPr>
          <p:nvPr/>
        </p:nvSpPr>
        <p:spPr>
          <a:xfrm>
            <a:off x="467544" y="1844824"/>
            <a:ext cx="8507288" cy="100811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65760" lvl="1" indent="0" algn="just">
              <a:buFont typeface="Wingdings 2"/>
              <a:buNone/>
            </a:pPr>
            <a:r>
              <a:rPr lang="en-US" sz="1800" dirty="0" smtClean="0"/>
              <a:t>In recent years, the complex interdependencies of the European/International infrastructure networks have been highlighted through multiple failures during extreme weather events. These failures have been the driver for this project, e.g.</a:t>
            </a:r>
            <a:endParaRPr lang="en-US" sz="2000" dirty="0" smtClean="0"/>
          </a:p>
          <a:p>
            <a:pPr marL="708660" lvl="1" indent="-342900" algn="just"/>
            <a:endParaRPr lang="en-US" sz="2000" dirty="0" smtClean="0"/>
          </a:p>
        </p:txBody>
      </p:sp>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3"/>
          <p:cNvPicPr>
            <a:picLocks noChangeAspect="1" noChangeArrowheads="1"/>
          </p:cNvPicPr>
          <p:nvPr/>
        </p:nvPicPr>
        <p:blipFill>
          <a:blip r:embed="rId4"/>
          <a:srcRect/>
          <a:stretch>
            <a:fillRect/>
          </a:stretch>
        </p:blipFill>
        <p:spPr bwMode="auto">
          <a:xfrm>
            <a:off x="7034213" y="100939"/>
            <a:ext cx="2109787" cy="731838"/>
          </a:xfrm>
          <a:prstGeom prst="rect">
            <a:avLst/>
          </a:prstGeom>
          <a:noFill/>
          <a:ln w="9525">
            <a:noFill/>
            <a:miter lim="800000"/>
            <a:headEnd/>
            <a:tailEnd/>
          </a:ln>
        </p:spPr>
      </p:pic>
      <p:pic>
        <p:nvPicPr>
          <p:cNvPr id="11" name="Picture 10"/>
          <p:cNvPicPr>
            <a:picLocks noChangeAspect="1"/>
          </p:cNvPicPr>
          <p:nvPr/>
        </p:nvPicPr>
        <p:blipFill>
          <a:blip r:embed="rId5"/>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42767477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457200" y="1916832"/>
            <a:ext cx="8229600" cy="3543672"/>
          </a:xfrm>
        </p:spPr>
        <p:txBody>
          <a:bodyPr>
            <a:noAutofit/>
          </a:bodyPr>
          <a:lstStyle/>
          <a:p>
            <a:pPr algn="just"/>
            <a:r>
              <a:rPr lang="en-US" sz="1800" dirty="0" smtClean="0"/>
              <a:t>Haiti: </a:t>
            </a:r>
            <a:r>
              <a:rPr lang="en-US" sz="1800" dirty="0"/>
              <a:t>Sandy's outer bands brought flooding that </a:t>
            </a:r>
            <a:r>
              <a:rPr lang="en-US" sz="1800" b="1" dirty="0">
                <a:solidFill>
                  <a:srgbClr val="FF0000"/>
                </a:solidFill>
              </a:rPr>
              <a:t>killed</a:t>
            </a:r>
            <a:r>
              <a:rPr lang="en-US" sz="1800" dirty="0"/>
              <a:t> at least </a:t>
            </a:r>
            <a:r>
              <a:rPr lang="en-US" sz="1800" b="1" dirty="0">
                <a:solidFill>
                  <a:srgbClr val="FF0000"/>
                </a:solidFill>
              </a:rPr>
              <a:t>54</a:t>
            </a:r>
            <a:r>
              <a:rPr lang="en-US" sz="1800" dirty="0"/>
              <a:t>, caused </a:t>
            </a:r>
            <a:r>
              <a:rPr lang="en-US" sz="1800" b="1" dirty="0">
                <a:solidFill>
                  <a:srgbClr val="FF0000"/>
                </a:solidFill>
              </a:rPr>
              <a:t>food shortages</a:t>
            </a:r>
            <a:r>
              <a:rPr lang="en-US" sz="1800" dirty="0"/>
              <a:t>, and left about </a:t>
            </a:r>
            <a:r>
              <a:rPr lang="en-US" sz="1800" b="1" dirty="0">
                <a:solidFill>
                  <a:srgbClr val="FF0000"/>
                </a:solidFill>
              </a:rPr>
              <a:t>200,000 </a:t>
            </a:r>
            <a:r>
              <a:rPr lang="en-US" sz="1800" b="1" dirty="0" smtClean="0">
                <a:solidFill>
                  <a:srgbClr val="FF0000"/>
                </a:solidFill>
              </a:rPr>
              <a:t>homeless</a:t>
            </a:r>
            <a:r>
              <a:rPr lang="en-US" sz="1800" dirty="0" smtClean="0"/>
              <a:t>,</a:t>
            </a:r>
          </a:p>
          <a:p>
            <a:pPr algn="just"/>
            <a:r>
              <a:rPr lang="en-US" sz="1800" dirty="0" smtClean="0"/>
              <a:t>Cuba: extensive </a:t>
            </a:r>
            <a:r>
              <a:rPr lang="en-US" sz="1800" dirty="0"/>
              <a:t>coastal flooding and wind damage inland, </a:t>
            </a:r>
            <a:r>
              <a:rPr lang="en-US" sz="1800" b="1" dirty="0">
                <a:solidFill>
                  <a:srgbClr val="FF0000"/>
                </a:solidFill>
              </a:rPr>
              <a:t>destroying</a:t>
            </a:r>
            <a:r>
              <a:rPr lang="en-US" sz="1800" dirty="0">
                <a:solidFill>
                  <a:srgbClr val="FF0000"/>
                </a:solidFill>
              </a:rPr>
              <a:t> </a:t>
            </a:r>
            <a:r>
              <a:rPr lang="en-US" sz="1800" dirty="0"/>
              <a:t>some </a:t>
            </a:r>
            <a:r>
              <a:rPr lang="en-US" sz="1800" b="1" dirty="0">
                <a:solidFill>
                  <a:srgbClr val="FF0000"/>
                </a:solidFill>
              </a:rPr>
              <a:t>15,000 homes, killing 11</a:t>
            </a:r>
            <a:r>
              <a:rPr lang="en-US" sz="1800" dirty="0"/>
              <a:t>, and causing $2 billion in </a:t>
            </a:r>
            <a:r>
              <a:rPr lang="en-US" sz="1800" dirty="0" smtClean="0"/>
              <a:t>damage, </a:t>
            </a:r>
          </a:p>
          <a:p>
            <a:pPr algn="just"/>
            <a:r>
              <a:rPr lang="en-US" sz="1800" dirty="0" smtClean="0"/>
              <a:t>United States: affected </a:t>
            </a:r>
            <a:r>
              <a:rPr lang="en-US" sz="1800" dirty="0"/>
              <a:t>at least </a:t>
            </a:r>
            <a:r>
              <a:rPr lang="en-US" sz="1800" b="1" dirty="0">
                <a:solidFill>
                  <a:srgbClr val="FF0000"/>
                </a:solidFill>
              </a:rPr>
              <a:t>24 states</a:t>
            </a:r>
            <a:r>
              <a:rPr lang="en-US" sz="1800" dirty="0"/>
              <a:t>, from Florida to Maine and west to Michigan and Wisconsin, with particularly severe damage in New Jersey and New </a:t>
            </a:r>
            <a:r>
              <a:rPr lang="en-US" sz="1800" dirty="0" smtClean="0"/>
              <a:t>York.</a:t>
            </a:r>
          </a:p>
          <a:p>
            <a:pPr lvl="1" algn="just"/>
            <a:r>
              <a:rPr lang="en-US" sz="1600" dirty="0" smtClean="0"/>
              <a:t>Its </a:t>
            </a:r>
            <a:r>
              <a:rPr lang="en-US" sz="1600" dirty="0"/>
              <a:t>storm surge hit New York City on October 29, </a:t>
            </a:r>
            <a:r>
              <a:rPr lang="en-US" sz="1600" b="1" dirty="0">
                <a:solidFill>
                  <a:srgbClr val="FF0000"/>
                </a:solidFill>
              </a:rPr>
              <a:t>flooding streets, tunnels and subway </a:t>
            </a:r>
            <a:r>
              <a:rPr lang="en-US" sz="1600" b="1" dirty="0" smtClean="0">
                <a:solidFill>
                  <a:srgbClr val="FF0000"/>
                </a:solidFill>
              </a:rPr>
              <a:t>lines </a:t>
            </a:r>
            <a:r>
              <a:rPr lang="en-US" sz="1600" b="1" dirty="0">
                <a:solidFill>
                  <a:srgbClr val="FF0000"/>
                </a:solidFill>
              </a:rPr>
              <a:t>and cutting power</a:t>
            </a:r>
            <a:r>
              <a:rPr lang="en-US" sz="1600" dirty="0"/>
              <a:t> in and around the </a:t>
            </a:r>
            <a:r>
              <a:rPr lang="en-US" sz="1600" dirty="0" smtClean="0"/>
              <a:t>city.</a:t>
            </a:r>
          </a:p>
          <a:p>
            <a:pPr lvl="1" algn="just"/>
            <a:r>
              <a:rPr lang="en-US" sz="1600" b="1" dirty="0" smtClean="0">
                <a:solidFill>
                  <a:srgbClr val="FF0000"/>
                </a:solidFill>
              </a:rPr>
              <a:t>New </a:t>
            </a:r>
            <a:r>
              <a:rPr lang="en-US" sz="1600" b="1" dirty="0">
                <a:solidFill>
                  <a:srgbClr val="FF0000"/>
                </a:solidFill>
              </a:rPr>
              <a:t>York Stock Exchange</a:t>
            </a:r>
            <a:r>
              <a:rPr lang="en-US" sz="1600" dirty="0"/>
              <a:t> remaining </a:t>
            </a:r>
            <a:r>
              <a:rPr lang="en-US" sz="1600" b="1" dirty="0">
                <a:solidFill>
                  <a:srgbClr val="FF0000"/>
                </a:solidFill>
              </a:rPr>
              <a:t>closed</a:t>
            </a:r>
            <a:r>
              <a:rPr lang="en-US" sz="1600" dirty="0"/>
              <a:t> </a:t>
            </a:r>
            <a:r>
              <a:rPr lang="en-US" sz="1600" dirty="0" smtClean="0"/>
              <a:t>for trading </a:t>
            </a:r>
            <a:r>
              <a:rPr lang="en-US" sz="1600" dirty="0"/>
              <a:t>for two </a:t>
            </a:r>
            <a:r>
              <a:rPr lang="en-US" sz="1600" dirty="0" smtClean="0"/>
              <a:t>days. </a:t>
            </a:r>
          </a:p>
          <a:p>
            <a:pPr lvl="1" algn="just"/>
            <a:r>
              <a:rPr lang="en-US" sz="1600" b="1" dirty="0">
                <a:solidFill>
                  <a:srgbClr val="FF0000"/>
                </a:solidFill>
              </a:rPr>
              <a:t>7</a:t>
            </a:r>
            <a:r>
              <a:rPr lang="en-US" sz="1600" b="1" dirty="0" smtClean="0">
                <a:solidFill>
                  <a:srgbClr val="FF0000"/>
                </a:solidFill>
              </a:rPr>
              <a:t> </a:t>
            </a:r>
            <a:r>
              <a:rPr lang="en-US" sz="1600" b="1" dirty="0">
                <a:solidFill>
                  <a:srgbClr val="FF0000"/>
                </a:solidFill>
              </a:rPr>
              <a:t>subway tunnels </a:t>
            </a:r>
            <a:r>
              <a:rPr lang="en-US" sz="1600" dirty="0"/>
              <a:t>under </a:t>
            </a:r>
            <a:r>
              <a:rPr lang="en-US" sz="1600" dirty="0" smtClean="0"/>
              <a:t>the East </a:t>
            </a:r>
            <a:r>
              <a:rPr lang="en-US" sz="1600" dirty="0"/>
              <a:t>River were </a:t>
            </a:r>
            <a:r>
              <a:rPr lang="en-US" sz="1600" b="1" dirty="0">
                <a:solidFill>
                  <a:srgbClr val="FF0000"/>
                </a:solidFill>
              </a:rPr>
              <a:t>flooded</a:t>
            </a:r>
            <a:r>
              <a:rPr lang="en-US" sz="1600" dirty="0"/>
              <a:t>, which the </a:t>
            </a:r>
            <a:r>
              <a:rPr lang="en-US" sz="1600" dirty="0" smtClean="0"/>
              <a:t>Metropolitan Transportation </a:t>
            </a:r>
            <a:r>
              <a:rPr lang="en-US" sz="1600" dirty="0"/>
              <a:t>Authority stated early on </a:t>
            </a:r>
            <a:r>
              <a:rPr lang="en-US" sz="1600" dirty="0" smtClean="0"/>
              <a:t>October 30 </a:t>
            </a:r>
            <a:r>
              <a:rPr lang="en-US" sz="1600" dirty="0"/>
              <a:t>“</a:t>
            </a:r>
            <a:r>
              <a:rPr lang="en-US" sz="1600" i="1" dirty="0"/>
              <a:t>that the destruction caused by the storm </a:t>
            </a:r>
            <a:r>
              <a:rPr lang="en-US" sz="1600" i="1" dirty="0" smtClean="0"/>
              <a:t>was the </a:t>
            </a:r>
            <a:r>
              <a:rPr lang="en-US" sz="1600" i="1" dirty="0"/>
              <a:t>worst disaster in the 108-year history of </a:t>
            </a:r>
            <a:r>
              <a:rPr lang="en-US" sz="1600" i="1" dirty="0" smtClean="0"/>
              <a:t>the New </a:t>
            </a:r>
            <a:r>
              <a:rPr lang="en-US" sz="1600" i="1" dirty="0"/>
              <a:t>York City subway system</a:t>
            </a:r>
            <a:r>
              <a:rPr lang="en-US" sz="1600" dirty="0"/>
              <a:t>”. </a:t>
            </a:r>
            <a:endParaRPr lang="en-US" sz="1600" dirty="0" smtClean="0"/>
          </a:p>
          <a:p>
            <a:pPr lvl="1" algn="just"/>
            <a:r>
              <a:rPr lang="en-US" sz="1600" b="1" dirty="0" smtClean="0">
                <a:solidFill>
                  <a:srgbClr val="FF0000"/>
                </a:solidFill>
              </a:rPr>
              <a:t>Gas shortages </a:t>
            </a:r>
            <a:r>
              <a:rPr lang="en-US" sz="1600" dirty="0" smtClean="0"/>
              <a:t>throughout </a:t>
            </a:r>
            <a:r>
              <a:rPr lang="en-US" sz="1600" dirty="0"/>
              <a:t>the </a:t>
            </a:r>
            <a:r>
              <a:rPr lang="en-US" sz="1600" dirty="0" smtClean="0"/>
              <a:t>region</a:t>
            </a:r>
            <a:r>
              <a:rPr lang="en-US" sz="1600" dirty="0"/>
              <a:t>.</a:t>
            </a:r>
          </a:p>
          <a:p>
            <a:pPr algn="just"/>
            <a:endParaRPr lang="en-US" sz="1800" dirty="0"/>
          </a:p>
          <a:p>
            <a:pPr algn="just"/>
            <a:endParaRPr lang="en-US" sz="1800" dirty="0"/>
          </a:p>
          <a:p>
            <a:pPr algn="just"/>
            <a:endParaRPr lang="en-US" sz="1800" dirty="0"/>
          </a:p>
          <a:p>
            <a:endParaRPr lang="en-US" sz="1800" dirty="0"/>
          </a:p>
          <a:p>
            <a:pPr marL="708660" lvl="1" indent="-342900" algn="just"/>
            <a:endParaRPr lang="en-US" sz="1800" dirty="0"/>
          </a:p>
          <a:p>
            <a:pPr marL="708660" lvl="1" indent="-342900" algn="just"/>
            <a:endParaRPr lang="en-US" sz="1800" dirty="0"/>
          </a:p>
          <a:p>
            <a:pPr marL="708660" lvl="1" indent="-342900" algn="just"/>
            <a:endParaRPr lang="en-US" sz="1800" dirty="0"/>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602441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7088"/>
            <a:ext cx="5741363" cy="4477512"/>
          </a:xfrm>
        </p:spPr>
        <p:txBody>
          <a:bodyPr>
            <a:noAutofit/>
          </a:bodyPr>
          <a:lstStyle/>
          <a:p>
            <a:pPr marL="0" indent="0" algn="just">
              <a:buNone/>
            </a:pPr>
            <a:r>
              <a:rPr lang="en-US" sz="1800" b="1" i="1" dirty="0"/>
              <a:t>F</a:t>
            </a:r>
            <a:r>
              <a:rPr lang="en-US" sz="1800" b="1" i="1" dirty="0" smtClean="0"/>
              <a:t>lash </a:t>
            </a:r>
            <a:r>
              <a:rPr lang="en-US" sz="1800" b="1" i="1" dirty="0"/>
              <a:t>F</a:t>
            </a:r>
            <a:r>
              <a:rPr lang="en-US" sz="1800" b="1" i="1" dirty="0" smtClean="0"/>
              <a:t>loods </a:t>
            </a:r>
            <a:endParaRPr lang="en-US" sz="1800" dirty="0" smtClean="0">
              <a:cs typeface="Arial"/>
            </a:endParaRPr>
          </a:p>
          <a:p>
            <a:pPr marL="0" indent="0" algn="just">
              <a:buNone/>
            </a:pPr>
            <a:r>
              <a:rPr lang="en-US" sz="1800" dirty="0" smtClean="0">
                <a:cs typeface="Arial"/>
              </a:rPr>
              <a:t>Central Europe, 2002</a:t>
            </a:r>
            <a:endParaRPr lang="en-US" sz="1800" dirty="0">
              <a:cs typeface="Arial"/>
            </a:endParaRPr>
          </a:p>
          <a:p>
            <a:pPr algn="just"/>
            <a:r>
              <a:rPr lang="en-US" sz="1800" b="1" dirty="0">
                <a:solidFill>
                  <a:srgbClr val="FF0000"/>
                </a:solidFill>
              </a:rPr>
              <a:t>deaths</a:t>
            </a:r>
            <a:r>
              <a:rPr lang="en-US" sz="1800" dirty="0">
                <a:solidFill>
                  <a:srgbClr val="FF0000"/>
                </a:solidFill>
              </a:rPr>
              <a:t> </a:t>
            </a:r>
            <a:r>
              <a:rPr lang="en-US" sz="1800" dirty="0"/>
              <a:t>of approximately </a:t>
            </a:r>
            <a:r>
              <a:rPr lang="en-US" sz="1800" b="1" dirty="0">
                <a:solidFill>
                  <a:srgbClr val="FF0000"/>
                </a:solidFill>
              </a:rPr>
              <a:t>150</a:t>
            </a:r>
            <a:r>
              <a:rPr lang="en-US" sz="1800" dirty="0">
                <a:solidFill>
                  <a:srgbClr val="FF0000"/>
                </a:solidFill>
              </a:rPr>
              <a:t> </a:t>
            </a:r>
            <a:r>
              <a:rPr lang="en-US" sz="1800" dirty="0"/>
              <a:t>people and an estimated </a:t>
            </a:r>
            <a:r>
              <a:rPr lang="en-US" sz="1800" b="1" dirty="0">
                <a:solidFill>
                  <a:srgbClr val="FF0000"/>
                </a:solidFill>
              </a:rPr>
              <a:t>€150 Billion </a:t>
            </a:r>
            <a:r>
              <a:rPr lang="en-US" sz="1800" dirty="0"/>
              <a:t>worth of </a:t>
            </a:r>
            <a:r>
              <a:rPr lang="en-US" sz="1800" dirty="0" smtClean="0"/>
              <a:t>damage, </a:t>
            </a:r>
          </a:p>
          <a:p>
            <a:pPr algn="just"/>
            <a:r>
              <a:rPr lang="en-US" sz="1800" dirty="0"/>
              <a:t>In Germany and the Czech Republic, the worst affected </a:t>
            </a:r>
            <a:r>
              <a:rPr lang="en-US" sz="1800" dirty="0" smtClean="0"/>
              <a:t>areas</a:t>
            </a:r>
          </a:p>
          <a:p>
            <a:pPr lvl="1" algn="just"/>
            <a:r>
              <a:rPr lang="en-US" sz="1800" b="1" dirty="0" smtClean="0">
                <a:solidFill>
                  <a:srgbClr val="FF0000"/>
                </a:solidFill>
              </a:rPr>
              <a:t>electricity</a:t>
            </a:r>
            <a:r>
              <a:rPr lang="en-US" sz="1800" dirty="0" smtClean="0">
                <a:solidFill>
                  <a:srgbClr val="FF0000"/>
                </a:solidFill>
              </a:rPr>
              <a:t> </a:t>
            </a:r>
            <a:r>
              <a:rPr lang="en-US" sz="1800" dirty="0"/>
              <a:t>failures, disconnected </a:t>
            </a:r>
            <a:r>
              <a:rPr lang="en-US" sz="1800" b="1" dirty="0" smtClean="0">
                <a:solidFill>
                  <a:srgbClr val="FF0000"/>
                </a:solidFill>
              </a:rPr>
              <a:t>telecommunication</a:t>
            </a:r>
            <a:r>
              <a:rPr lang="en-US" sz="1800" dirty="0" smtClean="0">
                <a:solidFill>
                  <a:srgbClr val="FF0000"/>
                </a:solidFill>
              </a:rPr>
              <a:t> </a:t>
            </a:r>
            <a:r>
              <a:rPr lang="en-US" sz="1800" dirty="0"/>
              <a:t>links, damage to approximately </a:t>
            </a:r>
            <a:r>
              <a:rPr lang="en-US" sz="1800" b="1" dirty="0">
                <a:solidFill>
                  <a:srgbClr val="FF0000"/>
                </a:solidFill>
              </a:rPr>
              <a:t>250 roads </a:t>
            </a:r>
            <a:r>
              <a:rPr lang="en-US" sz="1800" dirty="0"/>
              <a:t>and </a:t>
            </a:r>
            <a:r>
              <a:rPr lang="en-US" sz="1800" b="1" dirty="0">
                <a:solidFill>
                  <a:srgbClr val="FF0000"/>
                </a:solidFill>
              </a:rPr>
              <a:t>256 bridge </a:t>
            </a:r>
            <a:r>
              <a:rPr lang="en-US" sz="1800" dirty="0"/>
              <a:t>structures</a:t>
            </a:r>
            <a:r>
              <a:rPr lang="en-US" sz="1800" dirty="0" smtClean="0"/>
              <a:t>,</a:t>
            </a:r>
          </a:p>
          <a:p>
            <a:pPr lvl="1" algn="just"/>
            <a:r>
              <a:rPr lang="en-US" sz="1800" dirty="0" smtClean="0"/>
              <a:t>disruption </a:t>
            </a:r>
            <a:r>
              <a:rPr lang="en-US" sz="1800" dirty="0"/>
              <a:t>to the </a:t>
            </a:r>
            <a:r>
              <a:rPr lang="en-US" sz="1800" b="1" dirty="0">
                <a:solidFill>
                  <a:srgbClr val="FF0000"/>
                </a:solidFill>
              </a:rPr>
              <a:t>Gas</a:t>
            </a:r>
            <a:r>
              <a:rPr lang="en-US" sz="1800" dirty="0">
                <a:solidFill>
                  <a:srgbClr val="FF0000"/>
                </a:solidFill>
              </a:rPr>
              <a:t> </a:t>
            </a:r>
            <a:r>
              <a:rPr lang="en-US" sz="1800" dirty="0"/>
              <a:t>service due to damaged pipelines and </a:t>
            </a:r>
            <a:r>
              <a:rPr lang="en-US" sz="1800" b="1" dirty="0">
                <a:solidFill>
                  <a:srgbClr val="FF0000"/>
                </a:solidFill>
              </a:rPr>
              <a:t>contamination of clean water</a:t>
            </a:r>
            <a:r>
              <a:rPr lang="en-US" sz="1800" dirty="0"/>
              <a:t> with flood water</a:t>
            </a:r>
            <a:r>
              <a:rPr lang="en-US" sz="1800" dirty="0" smtClean="0"/>
              <a:t>.</a:t>
            </a:r>
          </a:p>
          <a:p>
            <a:pPr lvl="1" algn="just"/>
            <a:r>
              <a:rPr lang="en-US" sz="1800" dirty="0"/>
              <a:t>r</a:t>
            </a:r>
            <a:r>
              <a:rPr lang="en-US" sz="1800" dirty="0" smtClean="0"/>
              <a:t>estoration </a:t>
            </a:r>
            <a:r>
              <a:rPr lang="en-US" sz="1800" dirty="0"/>
              <a:t>of important services to full capacity took approximately 1 month for electricity, 2 months for Gas and 3 months for telephone communications. </a:t>
            </a:r>
          </a:p>
          <a:p>
            <a:endParaRPr lang="en-US" sz="1800" dirty="0"/>
          </a:p>
        </p:txBody>
      </p:sp>
      <p:pic>
        <p:nvPicPr>
          <p:cNvPr id="7" name="Picture 6" descr="germany-europe-floods-630x2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531" y="548680"/>
            <a:ext cx="4176815" cy="1975700"/>
          </a:xfrm>
          <a:prstGeom prst="rect">
            <a:avLst/>
          </a:prstGeom>
        </p:spPr>
      </p:pic>
      <p:pic>
        <p:nvPicPr>
          <p:cNvPr id="8" name="Picture 7" descr="germany-europe-flood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563" y="2636912"/>
            <a:ext cx="2920946" cy="1944216"/>
          </a:xfrm>
          <a:prstGeom prst="rect">
            <a:avLst/>
          </a:prstGeom>
        </p:spPr>
      </p:pic>
      <p:pic>
        <p:nvPicPr>
          <p:cNvPr id="9" name="Picture 8"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5"/>
          <a:stretch>
            <a:fillRect/>
          </a:stretch>
        </p:blipFill>
        <p:spPr>
          <a:xfrm>
            <a:off x="8374363" y="6173635"/>
            <a:ext cx="514959" cy="611514"/>
          </a:xfrm>
          <a:prstGeom prst="rect">
            <a:avLst/>
          </a:prstGeom>
        </p:spPr>
      </p:pic>
      <p:sp>
        <p:nvSpPr>
          <p:cNvPr id="12"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6825252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847088"/>
            <a:ext cx="4546847" cy="4477512"/>
          </a:xfrm>
        </p:spPr>
        <p:txBody>
          <a:bodyPr>
            <a:noAutofit/>
          </a:bodyPr>
          <a:lstStyle/>
          <a:p>
            <a:pPr marL="0" indent="0" algn="just">
              <a:buNone/>
            </a:pPr>
            <a:r>
              <a:rPr lang="en-US" sz="1800" b="1" i="1" dirty="0"/>
              <a:t>F</a:t>
            </a:r>
            <a:r>
              <a:rPr lang="en-US" sz="1800" b="1" i="1" dirty="0" smtClean="0"/>
              <a:t>lash </a:t>
            </a:r>
            <a:r>
              <a:rPr lang="en-US" sz="1800" b="1" i="1" dirty="0"/>
              <a:t>F</a:t>
            </a:r>
            <a:r>
              <a:rPr lang="en-US" sz="1800" b="1" i="1" dirty="0" smtClean="0"/>
              <a:t>loods </a:t>
            </a:r>
            <a:endParaRPr lang="en-US" sz="1800" dirty="0" smtClean="0">
              <a:cs typeface="Arial"/>
            </a:endParaRPr>
          </a:p>
          <a:p>
            <a:pPr marL="0" indent="0" algn="just">
              <a:buNone/>
            </a:pPr>
            <a:r>
              <a:rPr lang="en-US" sz="1800" dirty="0" smtClean="0">
                <a:cs typeface="Arial"/>
              </a:rPr>
              <a:t>Central Europe, </a:t>
            </a:r>
            <a:r>
              <a:rPr lang="en-US" sz="1800" b="1" u="sng" dirty="0" smtClean="0">
                <a:solidFill>
                  <a:srgbClr val="FF0000"/>
                </a:solidFill>
                <a:cs typeface="Arial"/>
              </a:rPr>
              <a:t>2013</a:t>
            </a:r>
            <a:endParaRPr lang="en-US" sz="1800" b="1" u="sng" dirty="0">
              <a:solidFill>
                <a:srgbClr val="FF0000"/>
              </a:solidFill>
              <a:cs typeface="Arial"/>
            </a:endParaRPr>
          </a:p>
          <a:p>
            <a:pPr algn="just"/>
            <a:r>
              <a:rPr lang="en-US" sz="1800" dirty="0"/>
              <a:t>deaths of </a:t>
            </a:r>
            <a:r>
              <a:rPr lang="en-US" sz="1800" dirty="0" smtClean="0"/>
              <a:t>19 </a:t>
            </a:r>
            <a:r>
              <a:rPr lang="en-US" sz="1800" dirty="0"/>
              <a:t>people </a:t>
            </a:r>
            <a:r>
              <a:rPr lang="en-US" sz="1800" dirty="0" smtClean="0"/>
              <a:t>and €</a:t>
            </a:r>
            <a:r>
              <a:rPr lang="en-US" sz="1800" dirty="0" err="1"/>
              <a:t>b</a:t>
            </a:r>
            <a:r>
              <a:rPr lang="en-US" sz="1800" dirty="0" err="1" smtClean="0"/>
              <a:t>n’s</a:t>
            </a:r>
            <a:r>
              <a:rPr lang="en-US" sz="1800" dirty="0" smtClean="0"/>
              <a:t> </a:t>
            </a:r>
            <a:r>
              <a:rPr lang="en-US" sz="1800" dirty="0"/>
              <a:t>worth of damage</a:t>
            </a:r>
            <a:endParaRPr lang="en-US" sz="1800" dirty="0" smtClean="0"/>
          </a:p>
          <a:p>
            <a:pPr algn="just"/>
            <a:r>
              <a:rPr lang="en-US" sz="1800" dirty="0" smtClean="0"/>
              <a:t>Germany, Hungary </a:t>
            </a:r>
            <a:r>
              <a:rPr lang="en-US" sz="1800" dirty="0"/>
              <a:t>and the Czech Republic, the worst affected areas</a:t>
            </a:r>
          </a:p>
          <a:p>
            <a:pPr algn="just"/>
            <a:r>
              <a:rPr lang="en-US" sz="1800" dirty="0" smtClean="0"/>
              <a:t>23,000 people leave homes in German city of Magdeburg where waters rose to 7.44m (normal 2m)!!</a:t>
            </a:r>
            <a:endParaRPr lang="en-US" sz="1800" dirty="0"/>
          </a:p>
        </p:txBody>
      </p:sp>
      <p:pic>
        <p:nvPicPr>
          <p:cNvPr id="9" name="Picture 8" descr="Germany Flood 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333" y="4397810"/>
            <a:ext cx="2772307" cy="1848205"/>
          </a:xfrm>
          <a:prstGeom prst="rect">
            <a:avLst/>
          </a:prstGeom>
        </p:spPr>
      </p:pic>
      <p:pic>
        <p:nvPicPr>
          <p:cNvPr id="10" name="Picture 9" descr="europe flood map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703344"/>
            <a:ext cx="4018952" cy="3445736"/>
          </a:xfrm>
          <a:prstGeom prst="rect">
            <a:avLst/>
          </a:prstGeom>
        </p:spPr>
      </p:pic>
      <p:pic>
        <p:nvPicPr>
          <p:cNvPr id="11" name="Picture 10"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7"/>
          <p:cNvPicPr>
            <a:picLocks noChangeAspect="1"/>
          </p:cNvPicPr>
          <p:nvPr/>
        </p:nvPicPr>
        <p:blipFill>
          <a:blip r:embed="rId5"/>
          <a:stretch>
            <a:fillRect/>
          </a:stretch>
        </p:blipFill>
        <p:spPr>
          <a:xfrm>
            <a:off x="8374363" y="6173635"/>
            <a:ext cx="514959" cy="611514"/>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2" name="Picture 1" descr="Rainfal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2351" y="419100"/>
            <a:ext cx="2489477" cy="2093193"/>
          </a:xfrm>
          <a:prstGeom prst="rect">
            <a:avLst/>
          </a:prstGeom>
        </p:spPr>
      </p:pic>
    </p:spTree>
    <p:extLst>
      <p:ext uri="{BB962C8B-B14F-4D97-AF65-F5344CB8AC3E}">
        <p14:creationId xmlns:p14="http://schemas.microsoft.com/office/powerpoint/2010/main" val="26730502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847088"/>
            <a:ext cx="4546847" cy="4477512"/>
          </a:xfrm>
        </p:spPr>
        <p:txBody>
          <a:bodyPr>
            <a:noAutofit/>
          </a:bodyPr>
          <a:lstStyle/>
          <a:p>
            <a:pPr marL="0" indent="0" algn="just">
              <a:buNone/>
            </a:pPr>
            <a:r>
              <a:rPr lang="en-US" sz="1800" b="1" i="1" dirty="0"/>
              <a:t>F</a:t>
            </a:r>
            <a:r>
              <a:rPr lang="en-US" sz="1800" b="1" i="1" dirty="0" smtClean="0"/>
              <a:t>lash </a:t>
            </a:r>
            <a:r>
              <a:rPr lang="en-US" sz="1800" b="1" i="1" dirty="0"/>
              <a:t>F</a:t>
            </a:r>
            <a:r>
              <a:rPr lang="en-US" sz="1800" b="1" i="1" dirty="0" smtClean="0"/>
              <a:t>loods </a:t>
            </a:r>
            <a:endParaRPr lang="en-US" sz="1800" dirty="0" smtClean="0">
              <a:cs typeface="Arial"/>
            </a:endParaRPr>
          </a:p>
          <a:p>
            <a:pPr marL="0" indent="0" algn="just">
              <a:buNone/>
            </a:pPr>
            <a:r>
              <a:rPr lang="en-US" sz="1800" dirty="0" smtClean="0">
                <a:cs typeface="Arial"/>
              </a:rPr>
              <a:t>Europe, </a:t>
            </a:r>
            <a:r>
              <a:rPr lang="en-US" sz="1800" b="1" u="sng" dirty="0" smtClean="0">
                <a:solidFill>
                  <a:srgbClr val="FF0000"/>
                </a:solidFill>
                <a:cs typeface="Arial"/>
              </a:rPr>
              <a:t>2016</a:t>
            </a:r>
            <a:endParaRPr lang="en-US" sz="1800" b="1" u="sng" dirty="0">
              <a:solidFill>
                <a:srgbClr val="FF0000"/>
              </a:solidFill>
              <a:cs typeface="Arial"/>
            </a:endParaRPr>
          </a:p>
          <a:p>
            <a:pPr algn="just"/>
            <a:r>
              <a:rPr lang="en-US" sz="1800" dirty="0"/>
              <a:t>deaths of </a:t>
            </a:r>
            <a:r>
              <a:rPr lang="en-US" sz="1800" dirty="0" smtClean="0"/>
              <a:t>14 people (so far!) and €</a:t>
            </a:r>
            <a:r>
              <a:rPr lang="en-US" sz="1800" dirty="0" err="1"/>
              <a:t>b</a:t>
            </a:r>
            <a:r>
              <a:rPr lang="en-US" sz="1800" dirty="0" err="1" smtClean="0"/>
              <a:t>n’s</a:t>
            </a:r>
            <a:r>
              <a:rPr lang="en-US" sz="1800" dirty="0" smtClean="0"/>
              <a:t> </a:t>
            </a:r>
            <a:r>
              <a:rPr lang="en-US" sz="1800" dirty="0"/>
              <a:t>worth of </a:t>
            </a:r>
            <a:r>
              <a:rPr lang="en-US" sz="1800" dirty="0" smtClean="0"/>
              <a:t>damage!!</a:t>
            </a:r>
          </a:p>
        </p:txBody>
      </p:sp>
      <p:pic>
        <p:nvPicPr>
          <p:cNvPr id="11" name="Picture 10"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7"/>
          <p:cNvPicPr>
            <a:picLocks noChangeAspect="1"/>
          </p:cNvPicPr>
          <p:nvPr/>
        </p:nvPicPr>
        <p:blipFill>
          <a:blip r:embed="rId3"/>
          <a:stretch>
            <a:fillRect/>
          </a:stretch>
        </p:blipFill>
        <p:spPr>
          <a:xfrm>
            <a:off x="8374363" y="6173635"/>
            <a:ext cx="514959" cy="611514"/>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2" name="Picture 1" descr="Par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876300"/>
            <a:ext cx="3769179" cy="2476500"/>
          </a:xfrm>
          <a:prstGeom prst="rect">
            <a:avLst/>
          </a:prstGeom>
        </p:spPr>
      </p:pic>
      <p:pic>
        <p:nvPicPr>
          <p:cNvPr id="4" name="Picture 3" descr="German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099" y="3505200"/>
            <a:ext cx="4185083" cy="2343647"/>
          </a:xfrm>
          <a:prstGeom prst="rect">
            <a:avLst/>
          </a:prstGeom>
        </p:spPr>
      </p:pic>
      <p:pic>
        <p:nvPicPr>
          <p:cNvPr id="6" name="Picture 5" descr="meteoalar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238500"/>
            <a:ext cx="3721099" cy="3100916"/>
          </a:xfrm>
          <a:prstGeom prst="rect">
            <a:avLst/>
          </a:prstGeom>
        </p:spPr>
      </p:pic>
    </p:spTree>
    <p:extLst>
      <p:ext uri="{BB962C8B-B14F-4D97-AF65-F5344CB8AC3E}">
        <p14:creationId xmlns:p14="http://schemas.microsoft.com/office/powerpoint/2010/main" val="7396361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a:xfrm>
            <a:off x="457200" y="1847088"/>
            <a:ext cx="8229600" cy="4477512"/>
          </a:xfrm>
        </p:spPr>
        <p:txBody>
          <a:bodyPr>
            <a:noAutofit/>
          </a:bodyPr>
          <a:lstStyle/>
          <a:p>
            <a:pPr marL="0" indent="0" algn="just">
              <a:buNone/>
            </a:pPr>
            <a:r>
              <a:rPr lang="en-US" sz="2000" b="1" i="1" dirty="0" smtClean="0"/>
              <a:t>Risk Analysis of Infrastructure Networks </a:t>
            </a:r>
            <a:r>
              <a:rPr lang="en-US" sz="2000" dirty="0" smtClean="0"/>
              <a:t>must therefore:</a:t>
            </a:r>
            <a:endParaRPr lang="en-US" sz="2000" dirty="0" smtClean="0">
              <a:cs typeface="Arial"/>
            </a:endParaRPr>
          </a:p>
          <a:p>
            <a:pPr marL="342900" indent="-342900" algn="just">
              <a:buFont typeface="+mj-lt"/>
              <a:buAutoNum type="arabicPeriod"/>
            </a:pPr>
            <a:r>
              <a:rPr lang="en-US" sz="2000" b="1" dirty="0" smtClean="0">
                <a:solidFill>
                  <a:srgbClr val="FF0000"/>
                </a:solidFill>
              </a:rPr>
              <a:t>quantify </a:t>
            </a:r>
            <a:r>
              <a:rPr lang="en-US" sz="2000" b="1" dirty="0">
                <a:solidFill>
                  <a:srgbClr val="FF0000"/>
                </a:solidFill>
              </a:rPr>
              <a:t>the complex interactions </a:t>
            </a:r>
            <a:r>
              <a:rPr lang="en-US" sz="2000" dirty="0"/>
              <a:t>of the existing infrastructure systems and their interrelated damage potential in the event of specific extreme weather </a:t>
            </a:r>
            <a:r>
              <a:rPr lang="en-US" sz="2000" dirty="0" smtClean="0"/>
              <a:t>events,</a:t>
            </a:r>
          </a:p>
          <a:p>
            <a:pPr marL="342900" indent="-342900" algn="just">
              <a:buFont typeface="+mj-lt"/>
              <a:buAutoNum type="arabicPeriod"/>
            </a:pPr>
            <a:endParaRPr lang="en-US" sz="2000" dirty="0"/>
          </a:p>
          <a:p>
            <a:pPr marL="342900" indent="-342900">
              <a:buFont typeface="+mj-lt"/>
              <a:buAutoNum type="arabicPeriod"/>
            </a:pPr>
            <a:endParaRPr lang="en-US" sz="1800" dirty="0" smtClean="0"/>
          </a:p>
          <a:p>
            <a:pPr marL="342900" indent="-342900">
              <a:buFont typeface="+mj-lt"/>
              <a:buAutoNum type="arabicPeriod"/>
            </a:pPr>
            <a:endParaRPr lang="en-US" sz="1800" dirty="0"/>
          </a:p>
          <a:p>
            <a:pPr marL="342900" indent="-342900">
              <a:buFont typeface="+mj-lt"/>
              <a:buAutoNum type="arabicPeriod"/>
            </a:pPr>
            <a:endParaRPr lang="en-US" sz="1800" dirty="0"/>
          </a:p>
        </p:txBody>
      </p:sp>
      <p:pic>
        <p:nvPicPr>
          <p:cNvPr id="7" name="Picture 6"/>
          <p:cNvPicPr>
            <a:picLocks noChangeAspect="1"/>
          </p:cNvPicPr>
          <p:nvPr/>
        </p:nvPicPr>
        <p:blipFill>
          <a:blip r:embed="rId2"/>
          <a:stretch>
            <a:fillRect/>
          </a:stretch>
        </p:blipFill>
        <p:spPr>
          <a:xfrm>
            <a:off x="6660232" y="332656"/>
            <a:ext cx="2321457" cy="1551204"/>
          </a:xfrm>
          <a:prstGeom prst="rect">
            <a:avLst/>
          </a:prstGeom>
        </p:spPr>
      </p:pic>
      <p:pic>
        <p:nvPicPr>
          <p:cNvPr id="8" name="Picture 7"/>
          <p:cNvPicPr>
            <a:picLocks noChangeAspect="1"/>
          </p:cNvPicPr>
          <p:nvPr/>
        </p:nvPicPr>
        <p:blipFill>
          <a:blip r:embed="rId3"/>
          <a:stretch>
            <a:fillRect/>
          </a:stretch>
        </p:blipFill>
        <p:spPr>
          <a:xfrm>
            <a:off x="1187624" y="3284984"/>
            <a:ext cx="6076630" cy="2799020"/>
          </a:xfrm>
          <a:prstGeom prst="rect">
            <a:avLst/>
          </a:prstGeom>
        </p:spPr>
      </p:pic>
      <p:sp>
        <p:nvSpPr>
          <p:cNvPr id="9" name="TextBox 8"/>
          <p:cNvSpPr txBox="1"/>
          <p:nvPr/>
        </p:nvSpPr>
        <p:spPr>
          <a:xfrm>
            <a:off x="1100044" y="6084004"/>
            <a:ext cx="3255932" cy="369332"/>
          </a:xfrm>
          <a:prstGeom prst="rect">
            <a:avLst/>
          </a:prstGeom>
          <a:noFill/>
        </p:spPr>
        <p:txBody>
          <a:bodyPr wrap="none" rtlCol="0">
            <a:spAutoFit/>
          </a:bodyPr>
          <a:lstStyle/>
          <a:p>
            <a:r>
              <a:rPr lang="en-US" dirty="0" smtClean="0"/>
              <a:t>(</a:t>
            </a:r>
            <a:r>
              <a:rPr lang="en-US" dirty="0"/>
              <a:t>source: </a:t>
            </a:r>
            <a:r>
              <a:rPr lang="en-US" dirty="0" smtClean="0"/>
              <a:t>EWENTS FP7 Project)</a:t>
            </a:r>
            <a:endParaRPr lang="en-US" dirty="0"/>
          </a:p>
        </p:txBody>
      </p:sp>
      <p:pic>
        <p:nvPicPr>
          <p:cNvPr id="10" name="Picture 9"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1" name="Picture 10"/>
          <p:cNvPicPr>
            <a:picLocks noChangeAspect="1"/>
          </p:cNvPicPr>
          <p:nvPr/>
        </p:nvPicPr>
        <p:blipFill>
          <a:blip r:embed="rId5"/>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995317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a:xfrm>
            <a:off x="457200" y="1847088"/>
            <a:ext cx="8229600" cy="4477512"/>
          </a:xfrm>
        </p:spPr>
        <p:txBody>
          <a:bodyPr>
            <a:noAutofit/>
          </a:bodyPr>
          <a:lstStyle/>
          <a:p>
            <a:pPr marL="0" indent="0" algn="just">
              <a:buNone/>
            </a:pPr>
            <a:r>
              <a:rPr lang="en-US" sz="2000" b="1" i="1" dirty="0" smtClean="0"/>
              <a:t>Risk Analysis of Infrastructure Networks </a:t>
            </a:r>
            <a:r>
              <a:rPr lang="en-US" sz="2000" dirty="0" smtClean="0"/>
              <a:t>must therefore:</a:t>
            </a:r>
            <a:endParaRPr lang="en-US" sz="2000" dirty="0" smtClean="0">
              <a:cs typeface="Arial"/>
            </a:endParaRPr>
          </a:p>
          <a:p>
            <a:pPr marL="457200" indent="-457200" algn="just">
              <a:buFont typeface="+mj-lt"/>
              <a:buAutoNum type="arabicPeriod" startAt="2"/>
            </a:pPr>
            <a:r>
              <a:rPr lang="en-US" sz="2000" b="1" dirty="0" smtClean="0">
                <a:solidFill>
                  <a:srgbClr val="FF0000"/>
                </a:solidFill>
              </a:rPr>
              <a:t>improve </a:t>
            </a:r>
            <a:r>
              <a:rPr lang="en-US" sz="2000" b="1" dirty="0">
                <a:solidFill>
                  <a:srgbClr val="FF0000"/>
                </a:solidFill>
              </a:rPr>
              <a:t>the robustness </a:t>
            </a:r>
            <a:r>
              <a:rPr lang="en-US" sz="2000" dirty="0"/>
              <a:t>of </a:t>
            </a:r>
            <a:r>
              <a:rPr lang="en-US" sz="2000" dirty="0" smtClean="0"/>
              <a:t>Infrastructure Networks </a:t>
            </a:r>
            <a:r>
              <a:rPr lang="en-US" sz="2000" dirty="0"/>
              <a:t>so that they will not experience </a:t>
            </a:r>
            <a:r>
              <a:rPr lang="en-US" sz="2000" dirty="0" smtClean="0"/>
              <a:t>disproportionate </a:t>
            </a:r>
            <a:r>
              <a:rPr lang="en-US" sz="2000" dirty="0"/>
              <a:t>damage or disruption in the case </a:t>
            </a:r>
            <a:r>
              <a:rPr lang="en-US" sz="2000" dirty="0" smtClean="0"/>
              <a:t>of </a:t>
            </a:r>
            <a:r>
              <a:rPr lang="en-US" sz="2000" dirty="0"/>
              <a:t>extreme </a:t>
            </a:r>
            <a:r>
              <a:rPr lang="en-US" sz="2000" dirty="0" smtClean="0"/>
              <a:t>events, i.e.: </a:t>
            </a:r>
          </a:p>
          <a:p>
            <a:pPr marL="708660" lvl="1" indent="-342900" algn="just"/>
            <a:r>
              <a:rPr lang="en-US" sz="2000" dirty="0" smtClean="0"/>
              <a:t>increase </a:t>
            </a:r>
            <a:r>
              <a:rPr lang="en-US" sz="2000" dirty="0"/>
              <a:t>the level of redundancy in the infrastructure networks at critical nodes</a:t>
            </a:r>
            <a:r>
              <a:rPr lang="en-US" sz="2000" dirty="0" smtClean="0"/>
              <a:t>,</a:t>
            </a:r>
          </a:p>
          <a:p>
            <a:pPr marL="708660" lvl="1" indent="-342900" algn="just"/>
            <a:r>
              <a:rPr lang="en-US" sz="2000" dirty="0" smtClean="0"/>
              <a:t>improve </a:t>
            </a:r>
            <a:r>
              <a:rPr lang="en-US" sz="2000" dirty="0"/>
              <a:t>the performance of key infrastructure and </a:t>
            </a:r>
            <a:endParaRPr lang="en-US" sz="2000" dirty="0" smtClean="0"/>
          </a:p>
          <a:p>
            <a:pPr marL="708660" lvl="1" indent="-342900" algn="just"/>
            <a:r>
              <a:rPr lang="en-US" sz="2000" dirty="0" smtClean="0"/>
              <a:t>developing </a:t>
            </a:r>
            <a:r>
              <a:rPr lang="en-US" sz="2000" dirty="0"/>
              <a:t>detailed plans for a range of potential </a:t>
            </a:r>
            <a:r>
              <a:rPr lang="en-US" sz="2000" dirty="0" smtClean="0"/>
              <a:t>emergency </a:t>
            </a:r>
            <a:r>
              <a:rPr lang="en-US" sz="2000" dirty="0"/>
              <a:t>scenarios. </a:t>
            </a:r>
            <a:endParaRPr lang="en-US" sz="2000" dirty="0" smtClean="0"/>
          </a:p>
          <a:p>
            <a:pPr marL="342900" indent="-342900" algn="just">
              <a:buFont typeface="+mj-lt"/>
              <a:buAutoNum type="arabicPeriod" startAt="2"/>
            </a:pPr>
            <a:endParaRPr lang="en-US" sz="2000" dirty="0"/>
          </a:p>
          <a:p>
            <a:pPr marL="342900" indent="-342900">
              <a:buFont typeface="+mj-lt"/>
              <a:buAutoNum type="arabicPeriod" startAt="2"/>
            </a:pPr>
            <a:endParaRPr lang="en-US" sz="1800" dirty="0" smtClean="0"/>
          </a:p>
          <a:p>
            <a:pPr marL="342900" indent="-342900">
              <a:buFont typeface="+mj-lt"/>
              <a:buAutoNum type="arabicPeriod" startAt="2"/>
            </a:pPr>
            <a:endParaRPr lang="en-US" sz="1800" dirty="0"/>
          </a:p>
          <a:p>
            <a:pPr marL="342900" indent="-342900">
              <a:buFont typeface="+mj-lt"/>
              <a:buAutoNum type="arabicPeriod" startAt="2"/>
            </a:pPr>
            <a:endParaRPr lang="en-US" sz="1800" dirty="0"/>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9287472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a:xfrm>
            <a:off x="457200" y="1847088"/>
            <a:ext cx="8229600" cy="4477512"/>
          </a:xfrm>
        </p:spPr>
        <p:txBody>
          <a:bodyPr>
            <a:noAutofit/>
          </a:bodyPr>
          <a:lstStyle/>
          <a:p>
            <a:pPr marL="0" indent="0" algn="just">
              <a:buNone/>
            </a:pPr>
            <a:r>
              <a:rPr lang="en-US" sz="2000" b="1" i="1" dirty="0" smtClean="0"/>
              <a:t>Risk Analysis of Infrastructure Networks </a:t>
            </a:r>
            <a:r>
              <a:rPr lang="en-US" sz="2000" dirty="0" smtClean="0"/>
              <a:t>must therefore:</a:t>
            </a:r>
            <a:endParaRPr lang="en-US" sz="2000" dirty="0" smtClean="0">
              <a:cs typeface="Arial"/>
            </a:endParaRPr>
          </a:p>
          <a:p>
            <a:pPr marL="342900" indent="-342900" algn="just">
              <a:buFont typeface="+mj-lt"/>
              <a:buAutoNum type="arabicPeriod" startAt="3"/>
            </a:pPr>
            <a:r>
              <a:rPr lang="en-US" sz="2000" dirty="0" smtClean="0"/>
              <a:t>develop </a:t>
            </a:r>
            <a:r>
              <a:rPr lang="en-US" sz="2000" dirty="0"/>
              <a:t>systems that will accelerate </a:t>
            </a:r>
            <a:r>
              <a:rPr lang="en-US" sz="2000" b="1" dirty="0">
                <a:solidFill>
                  <a:srgbClr val="FF0000"/>
                </a:solidFill>
              </a:rPr>
              <a:t>re-establishing infrastructure links post an extreme event</a:t>
            </a:r>
            <a:r>
              <a:rPr lang="en-US" sz="2000" dirty="0"/>
              <a:t>. This objective will require developing engineering solutions to assess the safety of land based structures, networks and substructures which facilitate </a:t>
            </a:r>
            <a:r>
              <a:rPr lang="en-US" sz="2000" b="1" dirty="0">
                <a:solidFill>
                  <a:srgbClr val="FF0000"/>
                </a:solidFill>
              </a:rPr>
              <a:t>rapid replacement </a:t>
            </a:r>
            <a:r>
              <a:rPr lang="en-US" sz="2000" dirty="0"/>
              <a:t>of key infrastructure and emergency systems where necessary. </a:t>
            </a:r>
            <a:r>
              <a:rPr lang="en-US" sz="2000" dirty="0" smtClean="0"/>
              <a:t>Additionally we must seek </a:t>
            </a:r>
            <a:r>
              <a:rPr lang="en-US" sz="2000" dirty="0"/>
              <a:t>to </a:t>
            </a:r>
            <a:r>
              <a:rPr lang="en-US" sz="2000" b="1" dirty="0" err="1">
                <a:solidFill>
                  <a:srgbClr val="FF0000"/>
                </a:solidFill>
              </a:rPr>
              <a:t>optimise</a:t>
            </a:r>
            <a:r>
              <a:rPr lang="en-US" sz="2000" b="1" dirty="0">
                <a:solidFill>
                  <a:srgbClr val="FF0000"/>
                </a:solidFill>
              </a:rPr>
              <a:t> the use of the in</a:t>
            </a:r>
            <a:r>
              <a:rPr lang="en-US" sz="2000" b="1" dirty="0" smtClean="0">
                <a:solidFill>
                  <a:srgbClr val="FF0000"/>
                </a:solidFill>
              </a:rPr>
              <a:t>-tact </a:t>
            </a:r>
            <a:r>
              <a:rPr lang="en-US" sz="2000" b="1" dirty="0">
                <a:solidFill>
                  <a:srgbClr val="FF0000"/>
                </a:solidFill>
              </a:rPr>
              <a:t>network</a:t>
            </a:r>
            <a:r>
              <a:rPr lang="en-US" sz="2000" dirty="0"/>
              <a:t> post any significant event. </a:t>
            </a:r>
          </a:p>
          <a:p>
            <a:pPr marL="342900" indent="-342900" algn="just">
              <a:buFont typeface="+mj-lt"/>
              <a:buAutoNum type="arabicPeriod" startAt="3"/>
            </a:pPr>
            <a:endParaRPr lang="en-US" sz="1800" dirty="0"/>
          </a:p>
          <a:p>
            <a:pPr marL="342900" indent="-342900">
              <a:buFont typeface="+mj-lt"/>
              <a:buAutoNum type="arabicPeriod" startAt="3"/>
            </a:pPr>
            <a:endParaRPr lang="en-US" sz="1800" dirty="0" smtClean="0"/>
          </a:p>
          <a:p>
            <a:pPr marL="342900" indent="-342900">
              <a:buFont typeface="+mj-lt"/>
              <a:buAutoNum type="arabicPeriod" startAt="3"/>
            </a:pPr>
            <a:endParaRPr lang="en-US" sz="1800" dirty="0"/>
          </a:p>
          <a:p>
            <a:pPr marL="342900" indent="-342900">
              <a:buFont typeface="+mj-lt"/>
              <a:buAutoNum type="arabicPeriod" startAt="3"/>
            </a:pPr>
            <a:endParaRPr lang="en-US" sz="1800" dirty="0"/>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33345586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a:t>
            </a:r>
            <a:endParaRPr lang="en-US" dirty="0"/>
          </a:p>
        </p:txBody>
      </p:sp>
      <p:sp>
        <p:nvSpPr>
          <p:cNvPr id="3" name="Content Placeholder 2"/>
          <p:cNvSpPr>
            <a:spLocks noGrp="1"/>
          </p:cNvSpPr>
          <p:nvPr>
            <p:ph idx="1"/>
          </p:nvPr>
        </p:nvSpPr>
        <p:spPr>
          <a:xfrm>
            <a:off x="457200" y="1847088"/>
            <a:ext cx="8229600" cy="4477512"/>
          </a:xfrm>
        </p:spPr>
        <p:txBody>
          <a:bodyPr>
            <a:noAutofit/>
          </a:bodyPr>
          <a:lstStyle/>
          <a:p>
            <a:pPr marL="0" indent="0" algn="just">
              <a:buNone/>
            </a:pPr>
            <a:r>
              <a:rPr lang="en-US" sz="2000" b="1" i="1" dirty="0" smtClean="0"/>
              <a:t>Risk Analysis of Infrastructure Networks </a:t>
            </a:r>
            <a:r>
              <a:rPr lang="en-US" sz="2000" dirty="0" smtClean="0"/>
              <a:t>must therefore accept that </a:t>
            </a:r>
            <a:r>
              <a:rPr lang="en-US" sz="2000" dirty="0"/>
              <a:t>extreme events </a:t>
            </a:r>
            <a:r>
              <a:rPr lang="en-US" sz="2000" dirty="0" smtClean="0"/>
              <a:t>(e.g. “</a:t>
            </a:r>
            <a:r>
              <a:rPr lang="en-US" sz="2000" dirty="0"/>
              <a:t>100 year events</a:t>
            </a:r>
            <a:r>
              <a:rPr lang="en-US" sz="2000" dirty="0" smtClean="0"/>
              <a:t>”) are </a:t>
            </a:r>
            <a:r>
              <a:rPr lang="en-US" sz="2000" dirty="0"/>
              <a:t>happening with alarming </a:t>
            </a:r>
            <a:r>
              <a:rPr lang="en-US" sz="2000" dirty="0" smtClean="0"/>
              <a:t>frequency. Thus preparing for these events is of vital importance. </a:t>
            </a:r>
          </a:p>
          <a:p>
            <a:pPr marL="0" indent="0" algn="just">
              <a:buNone/>
            </a:pPr>
            <a:endParaRPr lang="en-US" sz="2000" dirty="0"/>
          </a:p>
          <a:p>
            <a:pPr marL="0" indent="0" algn="just">
              <a:buNone/>
            </a:pPr>
            <a:r>
              <a:rPr lang="en-US" sz="2000" dirty="0" smtClean="0"/>
              <a:t>We must attempt to quantify and thereby reduce uncertainty </a:t>
            </a:r>
            <a:r>
              <a:rPr lang="en-US" sz="2000" dirty="0"/>
              <a:t>and </a:t>
            </a:r>
            <a:r>
              <a:rPr lang="en-US" sz="2000" dirty="0" smtClean="0"/>
              <a:t>gain </a:t>
            </a:r>
            <a:r>
              <a:rPr lang="en-US" sz="2000" dirty="0"/>
              <a:t>a better understanding of how our critical infrastructures will cope and adapt to weather events </a:t>
            </a:r>
            <a:r>
              <a:rPr lang="en-US" sz="2000" dirty="0" smtClean="0"/>
              <a:t>to help </a:t>
            </a:r>
            <a:r>
              <a:rPr lang="en-US" sz="2000" dirty="0"/>
              <a:t>ensure the security of vital utilities. </a:t>
            </a:r>
            <a:endParaRPr lang="en-US" sz="2000" dirty="0" smtClean="0"/>
          </a:p>
          <a:p>
            <a:pPr marL="0" indent="0" algn="just">
              <a:buNone/>
            </a:pPr>
            <a:endParaRPr lang="en-US" sz="2000" dirty="0"/>
          </a:p>
          <a:p>
            <a:pPr marL="0" indent="0" algn="just">
              <a:buNone/>
            </a:pPr>
            <a:r>
              <a:rPr lang="en-US" sz="2000" dirty="0" smtClean="0"/>
              <a:t>Requires interaction between several entities i.e. emergency </a:t>
            </a:r>
            <a:r>
              <a:rPr lang="en-US" sz="2000" dirty="0"/>
              <a:t>planners, utility operators, first responders, engineers and most </a:t>
            </a:r>
            <a:r>
              <a:rPr lang="en-US" sz="2000" dirty="0" smtClean="0"/>
              <a:t>importantly </a:t>
            </a:r>
            <a:r>
              <a:rPr lang="en-US" sz="2000" dirty="0"/>
              <a:t>the citizens living in the area of the extreme </a:t>
            </a:r>
            <a:r>
              <a:rPr lang="en-US" sz="2000" dirty="0" smtClean="0"/>
              <a:t>event.</a:t>
            </a:r>
            <a:endParaRPr lang="en-US" sz="2000" dirty="0"/>
          </a:p>
          <a:p>
            <a:pPr marL="0" indent="0" algn="just">
              <a:buNone/>
            </a:pPr>
            <a:endParaRPr lang="en-US" sz="1800" dirty="0"/>
          </a:p>
          <a:p>
            <a:pPr marL="0" indent="0" algn="just">
              <a:buNone/>
            </a:pPr>
            <a:endParaRPr lang="en-US" sz="1800" dirty="0"/>
          </a:p>
          <a:p>
            <a:pPr marL="0" indent="0" algn="just">
              <a:buNone/>
            </a:pPr>
            <a:endParaRPr lang="en-US" sz="1800" dirty="0" smtClean="0">
              <a:cs typeface="Arial"/>
            </a:endParaRPr>
          </a:p>
          <a:p>
            <a:pPr marL="342900" indent="-342900" algn="just">
              <a:buFont typeface="+mj-lt"/>
              <a:buAutoNum type="arabicPeriod"/>
            </a:pPr>
            <a:endParaRPr lang="en-US" sz="1800" dirty="0"/>
          </a:p>
          <a:p>
            <a:pPr marL="342900" indent="-342900">
              <a:buFont typeface="+mj-lt"/>
              <a:buAutoNum type="arabicPeriod"/>
            </a:pPr>
            <a:endParaRPr lang="en-US" sz="1800" dirty="0" smtClean="0"/>
          </a:p>
          <a:p>
            <a:pPr marL="342900" indent="-342900">
              <a:buFont typeface="+mj-lt"/>
              <a:buAutoNum type="arabicPeriod"/>
            </a:pPr>
            <a:endParaRPr lang="en-US" sz="1800" dirty="0"/>
          </a:p>
          <a:p>
            <a:pPr marL="342900" indent="-342900">
              <a:buFont typeface="+mj-lt"/>
              <a:buAutoNum type="arabicPeriod"/>
            </a:pPr>
            <a:endParaRPr lang="en-US" sz="1800" dirty="0"/>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18049493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10" name="Picture 9" descr="Fig - Cartoon climate chan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26" y="804863"/>
            <a:ext cx="7559474" cy="6022381"/>
          </a:xfrm>
          <a:prstGeom prst="rect">
            <a:avLst/>
          </a:prstGeom>
        </p:spPr>
      </p:pic>
    </p:spTree>
    <p:extLst>
      <p:ext uri="{BB962C8B-B14F-4D97-AF65-F5344CB8AC3E}">
        <p14:creationId xmlns:p14="http://schemas.microsoft.com/office/powerpoint/2010/main" val="15869809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a:t>
            </a:r>
            <a:endParaRPr lang="en-US" dirty="0"/>
          </a:p>
        </p:txBody>
      </p:sp>
      <p:pic>
        <p:nvPicPr>
          <p:cNvPr id="7" name="Picture 6"/>
          <p:cNvPicPr>
            <a:picLocks noChangeAspect="1"/>
          </p:cNvPicPr>
          <p:nvPr/>
        </p:nvPicPr>
        <p:blipFill>
          <a:blip r:embed="rId2"/>
          <a:stretch>
            <a:fillRect/>
          </a:stretch>
        </p:blipFill>
        <p:spPr>
          <a:xfrm>
            <a:off x="80622" y="2204864"/>
            <a:ext cx="8955874" cy="3168352"/>
          </a:xfrm>
          <a:prstGeom prst="rect">
            <a:avLst/>
          </a:prstGeom>
        </p:spPr>
      </p:pic>
      <p:pic>
        <p:nvPicPr>
          <p:cNvPr id="8" name="Picture 7"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9" name="Picture 8"/>
          <p:cNvPicPr>
            <a:picLocks noChangeAspect="1"/>
          </p:cNvPicPr>
          <p:nvPr/>
        </p:nvPicPr>
        <p:blipFill>
          <a:blip r:embed="rId5"/>
          <a:stretch>
            <a:fillRect/>
          </a:stretch>
        </p:blipFill>
        <p:spPr>
          <a:xfrm>
            <a:off x="8374363" y="6173635"/>
            <a:ext cx="514959" cy="611514"/>
          </a:xfrm>
          <a:prstGeom prst="rect">
            <a:avLst/>
          </a:prstGeom>
        </p:spPr>
      </p:pic>
      <p:sp>
        <p:nvSpPr>
          <p:cNvPr id="11"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23270947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a:t>
            </a:r>
            <a:endParaRPr lang="en-US" dirty="0"/>
          </a:p>
        </p:txBody>
      </p:sp>
      <p:sp>
        <p:nvSpPr>
          <p:cNvPr id="3" name="Content Placeholder 2"/>
          <p:cNvSpPr>
            <a:spLocks noGrp="1"/>
          </p:cNvSpPr>
          <p:nvPr>
            <p:ph idx="1"/>
          </p:nvPr>
        </p:nvSpPr>
        <p:spPr>
          <a:xfrm>
            <a:off x="457200" y="1847088"/>
            <a:ext cx="8229600" cy="4477512"/>
          </a:xfrm>
        </p:spPr>
        <p:txBody>
          <a:bodyPr>
            <a:noAutofit/>
          </a:bodyPr>
          <a:lstStyle/>
          <a:p>
            <a:pPr marL="0" indent="0" algn="just">
              <a:buNone/>
            </a:pPr>
            <a:r>
              <a:rPr lang="en-US" sz="1800" b="1" i="1" dirty="0" smtClean="0"/>
              <a:t>Risk Analysis of Infrastructure Networks </a:t>
            </a:r>
            <a:r>
              <a:rPr lang="en-US" sz="1800" dirty="0" smtClean="0"/>
              <a:t>must:</a:t>
            </a:r>
          </a:p>
          <a:p>
            <a:pPr marL="342900" indent="-342900" algn="just">
              <a:buFont typeface="+mj-lt"/>
              <a:buAutoNum type="arabicPeriod"/>
            </a:pPr>
            <a:r>
              <a:rPr lang="en-US" sz="1800" b="1" dirty="0" smtClean="0">
                <a:solidFill>
                  <a:srgbClr val="FF0000"/>
                </a:solidFill>
              </a:rPr>
              <a:t>consider the citizen as central</a:t>
            </a:r>
            <a:r>
              <a:rPr lang="en-US" sz="1800" dirty="0" smtClean="0"/>
              <a:t>. </a:t>
            </a:r>
            <a:r>
              <a:rPr lang="en-US" sz="1800" dirty="0"/>
              <a:t>The citizen is the most important consideration in an extreme event. </a:t>
            </a:r>
            <a:r>
              <a:rPr lang="en-US" sz="1800" dirty="0" smtClean="0"/>
              <a:t>We must put </a:t>
            </a:r>
            <a:r>
              <a:rPr lang="en-US" sz="1800" dirty="0"/>
              <a:t>the societal impacts of </a:t>
            </a:r>
            <a:r>
              <a:rPr lang="en-US" sz="1800" dirty="0" smtClean="0"/>
              <a:t>infrastructure </a:t>
            </a:r>
            <a:r>
              <a:rPr lang="en-US" sz="1800" dirty="0"/>
              <a:t>failures in extreme weather events at the heart of </a:t>
            </a:r>
            <a:r>
              <a:rPr lang="en-US" sz="1800" dirty="0" smtClean="0"/>
              <a:t>any approach </a:t>
            </a:r>
            <a:r>
              <a:rPr lang="en-US" sz="1800" dirty="0"/>
              <a:t>and </a:t>
            </a:r>
            <a:r>
              <a:rPr lang="en-US" sz="1800" dirty="0" smtClean="0"/>
              <a:t>develop risk mitigation </a:t>
            </a:r>
            <a:r>
              <a:rPr lang="en-US" sz="1800" dirty="0"/>
              <a:t>strategies to </a:t>
            </a:r>
            <a:r>
              <a:rPr lang="en-US" sz="1800" dirty="0" err="1"/>
              <a:t>minimise</a:t>
            </a:r>
            <a:r>
              <a:rPr lang="en-US" sz="1800" dirty="0"/>
              <a:t> the risks of loss of life and disruption to quality of life. </a:t>
            </a:r>
            <a:endParaRPr lang="en-US" sz="1800" dirty="0" smtClean="0"/>
          </a:p>
          <a:p>
            <a:pPr marL="342900" indent="-342900" algn="just">
              <a:buFont typeface="+mj-lt"/>
              <a:buAutoNum type="arabicPeriod"/>
            </a:pPr>
            <a:endParaRPr lang="en-US" sz="1800" dirty="0"/>
          </a:p>
          <a:p>
            <a:pPr marL="342900" indent="-342900" algn="just">
              <a:buFont typeface="+mj-lt"/>
              <a:buAutoNum type="arabicPeriod"/>
            </a:pPr>
            <a:r>
              <a:rPr lang="en-US" sz="1800" dirty="0" err="1" smtClean="0"/>
              <a:t>minimise</a:t>
            </a:r>
            <a:r>
              <a:rPr lang="en-US" sz="1800" dirty="0" smtClean="0"/>
              <a:t> </a:t>
            </a:r>
            <a:r>
              <a:rPr lang="en-US" sz="1800" dirty="0"/>
              <a:t>the risk of chaos in extreme weather events by predicting, using the most advanced statistical methods</a:t>
            </a:r>
            <a:r>
              <a:rPr lang="en-US" sz="1800" b="1" dirty="0">
                <a:solidFill>
                  <a:srgbClr val="FF0000"/>
                </a:solidFill>
              </a:rPr>
              <a:t>, </a:t>
            </a:r>
            <a:r>
              <a:rPr lang="en-US" sz="1800" b="1">
                <a:solidFill>
                  <a:srgbClr val="FF0000"/>
                </a:solidFill>
              </a:rPr>
              <a:t>how </a:t>
            </a:r>
            <a:r>
              <a:rPr lang="en-US" sz="1800" b="1" smtClean="0">
                <a:solidFill>
                  <a:srgbClr val="FF0000"/>
                </a:solidFill>
              </a:rPr>
              <a:t>weather </a:t>
            </a:r>
            <a:r>
              <a:rPr lang="en-US" sz="1800" b="1" dirty="0">
                <a:solidFill>
                  <a:srgbClr val="FF0000"/>
                </a:solidFill>
              </a:rPr>
              <a:t>patterns are likely to emerge and then how our infrastructures will react under these events</a:t>
            </a:r>
            <a:r>
              <a:rPr lang="en-US" sz="1800" dirty="0"/>
              <a:t>. </a:t>
            </a:r>
          </a:p>
          <a:p>
            <a:pPr marL="0" indent="0" algn="just">
              <a:buNone/>
            </a:pPr>
            <a:r>
              <a:rPr lang="en-US" sz="1800" dirty="0" smtClean="0"/>
              <a:t> </a:t>
            </a:r>
            <a:endParaRPr lang="en-US" sz="1800" dirty="0"/>
          </a:p>
          <a:p>
            <a:pPr marL="0" indent="0" algn="just">
              <a:buNone/>
            </a:pPr>
            <a:endParaRPr lang="en-US" sz="1800" dirty="0" smtClean="0">
              <a:cs typeface="Arial"/>
            </a:endParaRPr>
          </a:p>
          <a:p>
            <a:pPr marL="342900" indent="-342900" algn="just">
              <a:buFont typeface="+mj-lt"/>
              <a:buAutoNum type="arabicPeriod"/>
            </a:pPr>
            <a:endParaRPr lang="en-US" sz="1800" dirty="0"/>
          </a:p>
          <a:p>
            <a:pPr marL="342900" indent="-342900">
              <a:buFont typeface="+mj-lt"/>
              <a:buAutoNum type="arabicPeriod"/>
            </a:pPr>
            <a:endParaRPr lang="en-US" sz="1800" dirty="0" smtClean="0"/>
          </a:p>
          <a:p>
            <a:pPr marL="342900" indent="-342900">
              <a:buFont typeface="+mj-lt"/>
              <a:buAutoNum type="arabicPeriod"/>
            </a:pPr>
            <a:endParaRPr lang="en-US" sz="1800" dirty="0"/>
          </a:p>
          <a:p>
            <a:pPr marL="342900" indent="-342900">
              <a:buFont typeface="+mj-lt"/>
              <a:buAutoNum type="arabicPeriod"/>
            </a:pPr>
            <a:endParaRPr lang="en-US" sz="1800" dirty="0"/>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6530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7751756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a:t>
            </a:r>
            <a:endParaRPr lang="en-US" dirty="0"/>
          </a:p>
        </p:txBody>
      </p:sp>
      <p:pic>
        <p:nvPicPr>
          <p:cNvPr id="3" name="Picture 2"/>
          <p:cNvPicPr>
            <a:picLocks noChangeAspect="1"/>
          </p:cNvPicPr>
          <p:nvPr/>
        </p:nvPicPr>
        <p:blipFill>
          <a:blip r:embed="rId2"/>
          <a:stretch>
            <a:fillRect/>
          </a:stretch>
        </p:blipFill>
        <p:spPr>
          <a:xfrm>
            <a:off x="3090693" y="548680"/>
            <a:ext cx="6017811" cy="5400600"/>
          </a:xfrm>
          <a:prstGeom prst="rect">
            <a:avLst/>
          </a:prstGeom>
        </p:spPr>
      </p:pic>
      <p:sp>
        <p:nvSpPr>
          <p:cNvPr id="7" name="Subtitle 2"/>
          <p:cNvSpPr txBox="1">
            <a:spLocks/>
          </p:cNvSpPr>
          <p:nvPr/>
        </p:nvSpPr>
        <p:spPr>
          <a:xfrm>
            <a:off x="609600" y="1371600"/>
            <a:ext cx="8229600" cy="43434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7800" indent="-177800" algn="just">
              <a:lnSpc>
                <a:spcPct val="134000"/>
              </a:lnSpc>
              <a:spcBef>
                <a:spcPts val="0"/>
              </a:spcBef>
              <a:spcAft>
                <a:spcPts val="600"/>
              </a:spcAft>
              <a:buFont typeface="Arial" pitchFamily="34" charset="0"/>
              <a:buChar char="•"/>
            </a:pPr>
            <a:endParaRPr lang="en-US" sz="1400" i="1" dirty="0" smtClean="0">
              <a:solidFill>
                <a:schemeClr val="tx2"/>
              </a:solidFill>
            </a:endParaRPr>
          </a:p>
          <a:p>
            <a:pPr marL="177800" indent="-177800" algn="just">
              <a:lnSpc>
                <a:spcPct val="134000"/>
              </a:lnSpc>
              <a:spcBef>
                <a:spcPts val="0"/>
              </a:spcBef>
              <a:spcAft>
                <a:spcPts val="600"/>
              </a:spcAft>
            </a:pPr>
            <a:r>
              <a:rPr lang="en-US" sz="1600" b="1" dirty="0" smtClean="0">
                <a:solidFill>
                  <a:schemeClr val="tx2"/>
                </a:solidFill>
              </a:rPr>
              <a:t>Work Package Structure</a:t>
            </a:r>
          </a:p>
          <a:p>
            <a:pPr marL="177800" indent="-177800" algn="just">
              <a:lnSpc>
                <a:spcPct val="134000"/>
              </a:lnSpc>
              <a:spcBef>
                <a:spcPts val="0"/>
              </a:spcBef>
              <a:spcAft>
                <a:spcPts val="600"/>
              </a:spcAft>
            </a:pPr>
            <a:r>
              <a:rPr lang="en-US" sz="1600" b="1" dirty="0" smtClean="0">
                <a:solidFill>
                  <a:schemeClr val="tx2"/>
                </a:solidFill>
              </a:rPr>
              <a:t>	WP Leaders</a:t>
            </a:r>
          </a:p>
          <a:p>
            <a:pPr marL="177800" indent="-177800" algn="just">
              <a:lnSpc>
                <a:spcPct val="134000"/>
              </a:lnSpc>
              <a:spcBef>
                <a:spcPts val="0"/>
              </a:spcBef>
              <a:spcAft>
                <a:spcPts val="600"/>
              </a:spcAft>
            </a:pPr>
            <a:r>
              <a:rPr lang="en-US" sz="1600" b="1" dirty="0">
                <a:solidFill>
                  <a:schemeClr val="tx2"/>
                </a:solidFill>
              </a:rPr>
              <a:t>	</a:t>
            </a:r>
            <a:r>
              <a:rPr lang="en-US" sz="1600" b="1" dirty="0" smtClean="0">
                <a:solidFill>
                  <a:schemeClr val="tx2"/>
                </a:solidFill>
              </a:rPr>
              <a:t>WP1 </a:t>
            </a:r>
            <a:r>
              <a:rPr lang="en-US" sz="1600" b="1" dirty="0">
                <a:solidFill>
                  <a:schemeClr val="tx2"/>
                </a:solidFill>
              </a:rPr>
              <a:t>– </a:t>
            </a:r>
            <a:r>
              <a:rPr lang="en-US" sz="1600" b="1" dirty="0" smtClean="0">
                <a:solidFill>
                  <a:schemeClr val="tx2"/>
                </a:solidFill>
              </a:rPr>
              <a:t>TCD</a:t>
            </a:r>
          </a:p>
          <a:p>
            <a:pPr marL="177800" indent="-177800" algn="just">
              <a:lnSpc>
                <a:spcPct val="134000"/>
              </a:lnSpc>
              <a:spcBef>
                <a:spcPts val="0"/>
              </a:spcBef>
              <a:spcAft>
                <a:spcPts val="600"/>
              </a:spcAft>
            </a:pPr>
            <a:r>
              <a:rPr lang="en-US" sz="1600" b="1" dirty="0">
                <a:solidFill>
                  <a:schemeClr val="tx2"/>
                </a:solidFill>
              </a:rPr>
              <a:t> </a:t>
            </a:r>
            <a:r>
              <a:rPr lang="en-US" sz="1600" b="1" dirty="0" smtClean="0">
                <a:solidFill>
                  <a:schemeClr val="tx2"/>
                </a:solidFill>
              </a:rPr>
              <a:t>    WP2 – ESSL</a:t>
            </a:r>
          </a:p>
          <a:p>
            <a:pPr algn="just">
              <a:lnSpc>
                <a:spcPct val="134000"/>
              </a:lnSpc>
              <a:spcBef>
                <a:spcPts val="0"/>
              </a:spcBef>
              <a:spcAft>
                <a:spcPts val="600"/>
              </a:spcAft>
            </a:pPr>
            <a:r>
              <a:rPr lang="en-US" sz="1600" b="1" dirty="0" smtClean="0">
                <a:solidFill>
                  <a:schemeClr val="tx2"/>
                </a:solidFill>
              </a:rPr>
              <a:t>	WP3 – UNIZA	</a:t>
            </a:r>
          </a:p>
          <a:p>
            <a:pPr algn="just">
              <a:lnSpc>
                <a:spcPct val="134000"/>
              </a:lnSpc>
              <a:spcBef>
                <a:spcPts val="0"/>
              </a:spcBef>
              <a:spcAft>
                <a:spcPts val="600"/>
              </a:spcAft>
            </a:pPr>
            <a:r>
              <a:rPr lang="en-US" sz="1600" b="1" dirty="0" smtClean="0">
                <a:solidFill>
                  <a:schemeClr val="tx2"/>
                </a:solidFill>
              </a:rPr>
              <a:t>	WP4 – AIA</a:t>
            </a:r>
            <a:endParaRPr lang="en-US" sz="1400" b="1" dirty="0" smtClean="0">
              <a:solidFill>
                <a:schemeClr val="tx2"/>
              </a:solidFill>
            </a:endParaRPr>
          </a:p>
          <a:p>
            <a:pPr marL="177800" indent="-177800" algn="just">
              <a:lnSpc>
                <a:spcPct val="134000"/>
              </a:lnSpc>
              <a:spcBef>
                <a:spcPts val="0"/>
              </a:spcBef>
              <a:spcAft>
                <a:spcPts val="600"/>
              </a:spcAft>
            </a:pPr>
            <a:r>
              <a:rPr lang="en-US" sz="1400" b="1" dirty="0">
                <a:solidFill>
                  <a:schemeClr val="tx2"/>
                </a:solidFill>
              </a:rPr>
              <a:t> </a:t>
            </a:r>
            <a:r>
              <a:rPr lang="en-US" sz="1400" b="1" dirty="0" smtClean="0">
                <a:solidFill>
                  <a:schemeClr val="tx2"/>
                </a:solidFill>
              </a:rPr>
              <a:t>      </a:t>
            </a:r>
            <a:r>
              <a:rPr lang="en-US" sz="1600" b="1" dirty="0" smtClean="0">
                <a:solidFill>
                  <a:schemeClr val="tx2"/>
                </a:solidFill>
              </a:rPr>
              <a:t>WP5 – </a:t>
            </a:r>
            <a:r>
              <a:rPr lang="en-US" sz="1600" b="1" dirty="0" err="1" smtClean="0">
                <a:solidFill>
                  <a:schemeClr val="tx2"/>
                </a:solidFill>
              </a:rPr>
              <a:t>TU_Delft</a:t>
            </a:r>
            <a:endParaRPr lang="en-US" sz="1600" b="1" dirty="0">
              <a:solidFill>
                <a:schemeClr val="tx2"/>
              </a:solidFill>
            </a:endParaRPr>
          </a:p>
          <a:p>
            <a:pPr marL="177800" indent="-177800" algn="just">
              <a:lnSpc>
                <a:spcPct val="134000"/>
              </a:lnSpc>
              <a:spcBef>
                <a:spcPts val="0"/>
              </a:spcBef>
              <a:spcAft>
                <a:spcPts val="600"/>
              </a:spcAft>
            </a:pPr>
            <a:r>
              <a:rPr lang="en-US" sz="1600" b="1" dirty="0" smtClean="0">
                <a:solidFill>
                  <a:schemeClr val="tx2"/>
                </a:solidFill>
              </a:rPr>
              <a:t>      WP6 – ROD</a:t>
            </a:r>
          </a:p>
          <a:p>
            <a:pPr marL="177800" indent="-177800" algn="just">
              <a:lnSpc>
                <a:spcPct val="134000"/>
              </a:lnSpc>
              <a:spcBef>
                <a:spcPts val="0"/>
              </a:spcBef>
              <a:spcAft>
                <a:spcPts val="600"/>
              </a:spcAft>
            </a:pPr>
            <a:r>
              <a:rPr lang="en-US" sz="1600" b="1" dirty="0">
                <a:solidFill>
                  <a:schemeClr val="tx2"/>
                </a:solidFill>
              </a:rPr>
              <a:t> </a:t>
            </a:r>
            <a:r>
              <a:rPr lang="en-US" sz="1600" b="1" dirty="0" smtClean="0">
                <a:solidFill>
                  <a:schemeClr val="tx2"/>
                </a:solidFill>
              </a:rPr>
              <a:t>     WP7 – GDG</a:t>
            </a:r>
          </a:p>
          <a:p>
            <a:pPr marL="177800" indent="-177800" algn="just">
              <a:lnSpc>
                <a:spcPct val="134000"/>
              </a:lnSpc>
              <a:spcBef>
                <a:spcPts val="0"/>
              </a:spcBef>
              <a:spcAft>
                <a:spcPts val="600"/>
              </a:spcAft>
            </a:pPr>
            <a:r>
              <a:rPr lang="en-US" sz="1600" b="1" dirty="0">
                <a:solidFill>
                  <a:schemeClr val="tx2"/>
                </a:solidFill>
              </a:rPr>
              <a:t> </a:t>
            </a:r>
            <a:r>
              <a:rPr lang="en-US" sz="1600" b="1" dirty="0" smtClean="0">
                <a:solidFill>
                  <a:schemeClr val="tx2"/>
                </a:solidFill>
              </a:rPr>
              <a:t>     WP8 – </a:t>
            </a:r>
            <a:r>
              <a:rPr lang="en-US" sz="1600" b="1" dirty="0" err="1" smtClean="0">
                <a:solidFill>
                  <a:schemeClr val="tx2"/>
                </a:solidFill>
              </a:rPr>
              <a:t>Youris</a:t>
            </a:r>
            <a:endParaRPr lang="en-US" sz="1600" b="1" dirty="0" smtClean="0">
              <a:solidFill>
                <a:schemeClr val="tx2"/>
              </a:solidFill>
            </a:endParaRPr>
          </a:p>
        </p:txBody>
      </p:sp>
      <p:pic>
        <p:nvPicPr>
          <p:cNvPr id="8" name="Picture 7"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9"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10" name="Picture 9"/>
          <p:cNvPicPr>
            <a:picLocks noChangeAspect="1"/>
          </p:cNvPicPr>
          <p:nvPr/>
        </p:nvPicPr>
        <p:blipFill>
          <a:blip r:embed="rId5"/>
          <a:stretch>
            <a:fillRect/>
          </a:stretch>
        </p:blipFill>
        <p:spPr>
          <a:xfrm>
            <a:off x="8374363" y="6173635"/>
            <a:ext cx="514959" cy="611514"/>
          </a:xfrm>
          <a:prstGeom prst="rect">
            <a:avLst/>
          </a:prstGeom>
        </p:spPr>
      </p:pic>
      <p:sp>
        <p:nvSpPr>
          <p:cNvPr id="12"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14126716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0977" y="4826242"/>
            <a:ext cx="1305643" cy="1014748"/>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937" y="3725676"/>
            <a:ext cx="1369996" cy="1027497"/>
          </a:xfrm>
          <a:prstGeom prst="rect">
            <a:avLst/>
          </a:prstGeom>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275" y="2654032"/>
            <a:ext cx="1373556" cy="98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0126" y="2625592"/>
            <a:ext cx="1362956" cy="998171"/>
          </a:xfrm>
          <a:prstGeom prst="rect">
            <a:avLst/>
          </a:prstGeom>
        </p:spPr>
      </p:pic>
      <p:sp>
        <p:nvSpPr>
          <p:cNvPr id="4" name="Title 3"/>
          <p:cNvSpPr>
            <a:spLocks noGrp="1"/>
          </p:cNvSpPr>
          <p:nvPr>
            <p:ph type="title"/>
          </p:nvPr>
        </p:nvSpPr>
        <p:spPr>
          <a:xfrm>
            <a:off x="457200" y="332656"/>
            <a:ext cx="8229600" cy="1143000"/>
          </a:xfrm>
        </p:spPr>
        <p:txBody>
          <a:bodyPr/>
          <a:lstStyle/>
          <a:p>
            <a:r>
              <a:rPr lang="en-US" dirty="0" smtClean="0"/>
              <a:t>Hazard Identification</a:t>
            </a:r>
            <a:endParaRPr lang="en-GB"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2987" y="4817794"/>
            <a:ext cx="1364259" cy="1023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4819734"/>
            <a:ext cx="1358269" cy="102125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4008" y="3725677"/>
            <a:ext cx="1362956" cy="1022217"/>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1838" y="1493886"/>
            <a:ext cx="1373556" cy="1030167"/>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4982" y="3725676"/>
            <a:ext cx="1319244" cy="1027497"/>
          </a:xfrm>
          <a:prstGeom prst="rect">
            <a:avLst/>
          </a:prstGeom>
        </p:spPr>
      </p:pic>
      <p:sp>
        <p:nvSpPr>
          <p:cNvPr id="27" name="TextBox 26"/>
          <p:cNvSpPr txBox="1"/>
          <p:nvPr/>
        </p:nvSpPr>
        <p:spPr>
          <a:xfrm>
            <a:off x="6089959" y="0"/>
            <a:ext cx="3054041" cy="369332"/>
          </a:xfrm>
          <a:prstGeom prst="rect">
            <a:avLst/>
          </a:prstGeom>
          <a:noFill/>
        </p:spPr>
        <p:txBody>
          <a:bodyPr wrap="none" rtlCol="0">
            <a:spAutoFit/>
          </a:bodyPr>
          <a:lstStyle/>
          <a:p>
            <a:pPr algn="r"/>
            <a:r>
              <a:rPr lang="en-US" sz="900" smtClean="0">
                <a:solidFill>
                  <a:schemeClr val="bg1">
                    <a:lumMod val="50000"/>
                  </a:schemeClr>
                </a:solidFill>
              </a:rPr>
              <a:t>images (cc-by-sa license): thunderstorm gusts: John Kerstholt</a:t>
            </a:r>
            <a:br>
              <a:rPr lang="en-US" sz="900" smtClean="0">
                <a:solidFill>
                  <a:schemeClr val="bg1">
                    <a:lumMod val="50000"/>
                  </a:schemeClr>
                </a:solidFill>
              </a:rPr>
            </a:br>
            <a:r>
              <a:rPr lang="en-US" sz="900" smtClean="0">
                <a:solidFill>
                  <a:schemeClr val="bg1">
                    <a:lumMod val="50000"/>
                  </a:schemeClr>
                </a:solidFill>
              </a:rPr>
              <a:t>snow storms: Sebastian Ballard, lightning: Timo Newton-Syms</a:t>
            </a:r>
            <a:endParaRPr lang="en-GB" sz="900">
              <a:solidFill>
                <a:schemeClr val="bg1">
                  <a:lumMod val="50000"/>
                </a:schemeClr>
              </a:solidFill>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63689" y="1477427"/>
            <a:ext cx="1362956" cy="102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500823" y="5301208"/>
            <a:ext cx="1536823"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outerShdw>
                </a:effectLst>
              </a:rPr>
              <a:t>snow storms</a:t>
            </a:r>
            <a:endParaRPr lang="en-GB" b="1" dirty="0">
              <a:solidFill>
                <a:schemeClr val="bg1"/>
              </a:solidFill>
              <a:effectLst>
                <a:outerShdw blurRad="38100" dist="38100" dir="2700000" algn="tl">
                  <a:srgbClr val="000000"/>
                </a:outerShdw>
              </a:effectLst>
            </a:endParaRPr>
          </a:p>
        </p:txBody>
      </p:sp>
      <p:sp>
        <p:nvSpPr>
          <p:cNvPr id="15" name="TextBox 14"/>
          <p:cNvSpPr txBox="1"/>
          <p:nvPr/>
        </p:nvSpPr>
        <p:spPr>
          <a:xfrm>
            <a:off x="6053272" y="5470008"/>
            <a:ext cx="1369029"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outerShdw>
                </a:effectLst>
              </a:rPr>
              <a:t>freezing rain</a:t>
            </a:r>
            <a:endParaRPr lang="en-GB" b="1" dirty="0">
              <a:solidFill>
                <a:schemeClr val="bg1"/>
              </a:solidFill>
              <a:effectLst>
                <a:outerShdw blurRad="38100" dist="38100" dir="2700000" algn="tl">
                  <a:srgbClr val="000000"/>
                </a:outerShdw>
              </a:effectLst>
            </a:endParaRPr>
          </a:p>
        </p:txBody>
      </p:sp>
      <p:sp>
        <p:nvSpPr>
          <p:cNvPr id="16" name="TextBox 15"/>
          <p:cNvSpPr txBox="1"/>
          <p:nvPr/>
        </p:nvSpPr>
        <p:spPr>
          <a:xfrm>
            <a:off x="4716016" y="3730677"/>
            <a:ext cx="115865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outerShdw>
                </a:effectLst>
              </a:rPr>
              <a:t>tornadoes</a:t>
            </a:r>
            <a:endParaRPr lang="en-GB" b="1" dirty="0">
              <a:solidFill>
                <a:schemeClr val="bg1"/>
              </a:solidFill>
              <a:effectLst>
                <a:outerShdw blurRad="38100" dist="38100" dir="2700000" algn="tl">
                  <a:srgbClr val="000000"/>
                </a:outerShdw>
              </a:effectLst>
            </a:endParaRPr>
          </a:p>
        </p:txBody>
      </p:sp>
      <p:sp>
        <p:nvSpPr>
          <p:cNvPr id="17" name="TextBox 16"/>
          <p:cNvSpPr txBox="1"/>
          <p:nvPr/>
        </p:nvSpPr>
        <p:spPr>
          <a:xfrm>
            <a:off x="6941219" y="1498991"/>
            <a:ext cx="1362874" cy="369332"/>
          </a:xfrm>
          <a:prstGeom prst="rect">
            <a:avLst/>
          </a:prstGeom>
          <a:noFill/>
        </p:spPr>
        <p:txBody>
          <a:bodyPr wrap="none" rtlCol="0">
            <a:spAutoFit/>
          </a:bodyPr>
          <a:lstStyle/>
          <a:p>
            <a:pPr algn="ctr"/>
            <a:r>
              <a:rPr lang="en-US" b="1">
                <a:solidFill>
                  <a:schemeClr val="bg1"/>
                </a:solidFill>
                <a:effectLst>
                  <a:outerShdw blurRad="38100" dist="38100" dir="2700000" algn="tl">
                    <a:srgbClr val="000000"/>
                  </a:outerShdw>
                </a:effectLst>
              </a:rPr>
              <a:t>wind storms</a:t>
            </a:r>
            <a:endParaRPr lang="en-GB" b="1">
              <a:solidFill>
                <a:schemeClr val="bg1"/>
              </a:solidFill>
              <a:effectLst>
                <a:outerShdw blurRad="38100" dist="38100" dir="2700000" algn="tl">
                  <a:srgbClr val="000000"/>
                </a:outerShdw>
              </a:effectLst>
            </a:endParaRPr>
          </a:p>
        </p:txBody>
      </p:sp>
      <p:sp>
        <p:nvSpPr>
          <p:cNvPr id="19" name="TextBox 18"/>
          <p:cNvSpPr txBox="1"/>
          <p:nvPr/>
        </p:nvSpPr>
        <p:spPr>
          <a:xfrm>
            <a:off x="4905758" y="3209098"/>
            <a:ext cx="1527525"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outerShdw>
                </a:effectLst>
              </a:rPr>
              <a:t>river floods</a:t>
            </a:r>
            <a:endParaRPr lang="en-GB" b="1" dirty="0">
              <a:solidFill>
                <a:schemeClr val="bg1"/>
              </a:solidFill>
              <a:effectLst>
                <a:outerShdw blurRad="38100" dist="38100" dir="2700000" algn="tl">
                  <a:srgbClr val="000000"/>
                </a:outerShdw>
              </a:effectLst>
            </a:endParaRPr>
          </a:p>
        </p:txBody>
      </p:sp>
      <p:sp>
        <p:nvSpPr>
          <p:cNvPr id="21" name="TextBox 20"/>
          <p:cNvSpPr txBox="1"/>
          <p:nvPr/>
        </p:nvSpPr>
        <p:spPr>
          <a:xfrm>
            <a:off x="6242950" y="3718936"/>
            <a:ext cx="2131096" cy="646331"/>
          </a:xfrm>
          <a:prstGeom prst="rect">
            <a:avLst/>
          </a:prstGeom>
          <a:noFill/>
        </p:spPr>
        <p:txBody>
          <a:bodyPr wrap="none" rtlCol="0">
            <a:spAutoFit/>
          </a:bodyPr>
          <a:lstStyle/>
          <a:p>
            <a:pPr algn="ctr"/>
            <a:r>
              <a:rPr lang="en-US" b="1" dirty="0" smtClean="0">
                <a:solidFill>
                  <a:schemeClr val="bg1"/>
                </a:solidFill>
                <a:effectLst>
                  <a:outerShdw blurRad="38100" dist="38100" dir="2700000" algn="tl">
                    <a:srgbClr val="000000"/>
                  </a:outerShdw>
                </a:effectLst>
              </a:rPr>
              <a:t>lightning, hail,</a:t>
            </a:r>
            <a:br>
              <a:rPr lang="en-US" b="1" dirty="0" smtClean="0">
                <a:solidFill>
                  <a:schemeClr val="bg1"/>
                </a:solidFill>
                <a:effectLst>
                  <a:outerShdw blurRad="38100" dist="38100" dir="2700000" algn="tl">
                    <a:srgbClr val="000000"/>
                  </a:outerShdw>
                </a:effectLst>
              </a:rPr>
            </a:br>
            <a:r>
              <a:rPr lang="en-US" b="1" dirty="0" smtClean="0">
                <a:solidFill>
                  <a:schemeClr val="bg1"/>
                </a:solidFill>
                <a:effectLst>
                  <a:outerShdw blurRad="38100" dist="38100" dir="2700000" algn="tl">
                    <a:srgbClr val="000000"/>
                  </a:outerShdw>
                </a:effectLst>
              </a:rPr>
              <a:t>thunderstorm winds</a:t>
            </a:r>
            <a:endParaRPr lang="en-GB" b="1" dirty="0">
              <a:solidFill>
                <a:schemeClr val="bg1"/>
              </a:solidFill>
              <a:effectLst>
                <a:outerShdw blurRad="38100" dist="38100" dir="2700000" algn="tl">
                  <a:srgbClr val="000000"/>
                </a:outerShdw>
              </a:effectLst>
            </a:endParaRPr>
          </a:p>
        </p:txBody>
      </p:sp>
      <p:sp>
        <p:nvSpPr>
          <p:cNvPr id="23" name="TextBox 22"/>
          <p:cNvSpPr txBox="1"/>
          <p:nvPr/>
        </p:nvSpPr>
        <p:spPr>
          <a:xfrm>
            <a:off x="7596800" y="5507940"/>
            <a:ext cx="1007648"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outerShdw>
                </a:effectLst>
              </a:rPr>
              <a:t>wildfires</a:t>
            </a:r>
            <a:endParaRPr lang="en-GB" b="1" dirty="0">
              <a:solidFill>
                <a:schemeClr val="bg1"/>
              </a:solidFill>
              <a:effectLst>
                <a:outerShdw blurRad="38100" dist="38100" dir="2700000" algn="tl">
                  <a:srgbClr val="000000"/>
                </a:outerShdw>
              </a:effectLst>
            </a:endParaRPr>
          </a:p>
        </p:txBody>
      </p:sp>
      <p:sp>
        <p:nvSpPr>
          <p:cNvPr id="29" name="TextBox 28"/>
          <p:cNvSpPr txBox="1"/>
          <p:nvPr/>
        </p:nvSpPr>
        <p:spPr>
          <a:xfrm>
            <a:off x="5066282" y="1475656"/>
            <a:ext cx="1176668" cy="369332"/>
          </a:xfrm>
          <a:prstGeom prst="rect">
            <a:avLst/>
          </a:prstGeom>
          <a:noFill/>
        </p:spPr>
        <p:txBody>
          <a:bodyPr wrap="none" rtlCol="0">
            <a:spAutoFit/>
          </a:bodyPr>
          <a:lstStyle/>
          <a:p>
            <a:pPr algn="ctr"/>
            <a:r>
              <a:rPr lang="en-US" b="1" dirty="0" smtClean="0">
                <a:solidFill>
                  <a:schemeClr val="bg1"/>
                </a:solidFill>
                <a:effectLst>
                  <a:outerShdw blurRad="38100" dist="38100" dir="2700000" algn="tl">
                    <a:srgbClr val="000000"/>
                  </a:outerShdw>
                </a:effectLst>
              </a:rPr>
              <a:t>heavy rain</a:t>
            </a:r>
            <a:endParaRPr lang="en-GB" b="1" dirty="0">
              <a:solidFill>
                <a:schemeClr val="bg1"/>
              </a:solidFill>
              <a:effectLst>
                <a:outerShdw blurRad="38100" dist="38100" dir="2700000" algn="tl">
                  <a:srgbClr val="000000"/>
                </a:outerShdw>
              </a:effectLst>
            </a:endParaRPr>
          </a:p>
        </p:txBody>
      </p:sp>
      <p:sp>
        <p:nvSpPr>
          <p:cNvPr id="34" name="TextBox 33"/>
          <p:cNvSpPr txBox="1"/>
          <p:nvPr/>
        </p:nvSpPr>
        <p:spPr>
          <a:xfrm>
            <a:off x="6804248" y="3254431"/>
            <a:ext cx="1731022" cy="369332"/>
          </a:xfrm>
          <a:prstGeom prst="rect">
            <a:avLst/>
          </a:prstGeom>
          <a:noFill/>
        </p:spPr>
        <p:txBody>
          <a:bodyPr wrap="square" rtlCol="0">
            <a:spAutoFit/>
          </a:bodyPr>
          <a:lstStyle/>
          <a:p>
            <a:pPr algn="ctr"/>
            <a:r>
              <a:rPr lang="en-US" b="1">
                <a:solidFill>
                  <a:schemeClr val="bg1"/>
                </a:solidFill>
                <a:effectLst>
                  <a:outerShdw blurRad="38100" dist="38100" dir="2700000" algn="tl">
                    <a:srgbClr val="000000"/>
                  </a:outerShdw>
                </a:effectLst>
              </a:rPr>
              <a:t>coastal floods</a:t>
            </a:r>
            <a:endParaRPr lang="en-GB" b="1">
              <a:solidFill>
                <a:schemeClr val="bg1"/>
              </a:solidFill>
              <a:effectLst>
                <a:outerShdw blurRad="38100" dist="38100" dir="2700000" algn="tl">
                  <a:srgbClr val="000000"/>
                </a:outerShdw>
              </a:effectLst>
            </a:endParaRPr>
          </a:p>
        </p:txBody>
      </p:sp>
      <p:pic>
        <p:nvPicPr>
          <p:cNvPr id="28" name="Picture 27" descr="Screen Shot 2014-05-08 at 09.11.1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32" name="Picture 31"/>
          <p:cNvPicPr>
            <a:picLocks noChangeAspect="1"/>
          </p:cNvPicPr>
          <p:nvPr/>
        </p:nvPicPr>
        <p:blipFill>
          <a:blip r:embed="rId13"/>
          <a:stretch>
            <a:fillRect/>
          </a:stretch>
        </p:blipFill>
        <p:spPr>
          <a:xfrm>
            <a:off x="8374363" y="6173635"/>
            <a:ext cx="514959" cy="611514"/>
          </a:xfrm>
          <a:prstGeom prst="rect">
            <a:avLst/>
          </a:prstGeom>
        </p:spPr>
      </p:pic>
      <p:sp>
        <p:nvSpPr>
          <p:cNvPr id="31"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2" name="Picture 1"/>
          <p:cNvPicPr>
            <a:picLocks noChangeAspect="1"/>
          </p:cNvPicPr>
          <p:nvPr/>
        </p:nvPicPr>
        <p:blipFill>
          <a:blip r:embed="rId14"/>
          <a:stretch>
            <a:fillRect/>
          </a:stretch>
        </p:blipFill>
        <p:spPr>
          <a:xfrm>
            <a:off x="126999" y="1296835"/>
            <a:ext cx="4373823" cy="3998924"/>
          </a:xfrm>
          <a:prstGeom prst="rect">
            <a:avLst/>
          </a:prstGeom>
        </p:spPr>
      </p:pic>
      <p:pic>
        <p:nvPicPr>
          <p:cNvPr id="3" name="Picture 2"/>
          <p:cNvPicPr>
            <a:picLocks noChangeAspect="1"/>
          </p:cNvPicPr>
          <p:nvPr/>
        </p:nvPicPr>
        <p:blipFill>
          <a:blip r:embed="rId15"/>
          <a:stretch>
            <a:fillRect/>
          </a:stretch>
        </p:blipFill>
        <p:spPr>
          <a:xfrm>
            <a:off x="2489200" y="4850670"/>
            <a:ext cx="1870458" cy="1505680"/>
          </a:xfrm>
          <a:prstGeom prst="rect">
            <a:avLst/>
          </a:prstGeom>
        </p:spPr>
      </p:pic>
    </p:spTree>
    <p:extLst>
      <p:ext uri="{BB962C8B-B14F-4D97-AF65-F5344CB8AC3E}">
        <p14:creationId xmlns:p14="http://schemas.microsoft.com/office/powerpoint/2010/main" val="42417932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Identification </a:t>
            </a:r>
            <a:r>
              <a:rPr lang="en-US" dirty="0"/>
              <a:t>- </a:t>
            </a:r>
            <a:r>
              <a:rPr lang="en-US" dirty="0" smtClean="0"/>
              <a:t>Objectives</a:t>
            </a:r>
            <a:endParaRPr lang="en-US" dirty="0"/>
          </a:p>
        </p:txBody>
      </p:sp>
      <p:sp>
        <p:nvSpPr>
          <p:cNvPr id="3" name="Content Placeholder 2"/>
          <p:cNvSpPr>
            <a:spLocks noGrp="1"/>
          </p:cNvSpPr>
          <p:nvPr>
            <p:ph idx="1"/>
          </p:nvPr>
        </p:nvSpPr>
        <p:spPr>
          <a:xfrm>
            <a:off x="457200" y="1288288"/>
            <a:ext cx="8229600" cy="4477512"/>
          </a:xfrm>
        </p:spPr>
        <p:txBody>
          <a:bodyPr>
            <a:noAutofit/>
          </a:bodyPr>
          <a:lstStyle/>
          <a:p>
            <a:pPr marL="0" indent="0" algn="just">
              <a:buNone/>
            </a:pPr>
            <a:r>
              <a:rPr lang="en-US" sz="1800" b="1" i="1" dirty="0" smtClean="0"/>
              <a:t>Hazard Identification</a:t>
            </a:r>
            <a:endParaRPr lang="en-US" sz="1800" dirty="0" smtClean="0"/>
          </a:p>
          <a:p>
            <a:pPr marL="342900" indent="-342900" algn="just">
              <a:buFont typeface="+mj-lt"/>
              <a:buAutoNum type="arabicPeriod"/>
            </a:pPr>
            <a:r>
              <a:rPr lang="en-US" sz="1800" dirty="0" smtClean="0"/>
              <a:t>To </a:t>
            </a:r>
            <a:r>
              <a:rPr lang="en-US" sz="1800" b="1" dirty="0">
                <a:solidFill>
                  <a:srgbClr val="FF0000"/>
                </a:solidFill>
              </a:rPr>
              <a:t>identify the extreme weather </a:t>
            </a:r>
            <a:r>
              <a:rPr lang="en-US" sz="1800" dirty="0"/>
              <a:t>events to be </a:t>
            </a:r>
            <a:r>
              <a:rPr lang="en-US" sz="1800" dirty="0" err="1"/>
              <a:t>analysed</a:t>
            </a:r>
            <a:r>
              <a:rPr lang="en-US" sz="1800" dirty="0"/>
              <a:t> in detail in RAIN, including defining appropriate intensity thresholds, taking into account regional differences in vulnerability and climate. </a:t>
            </a:r>
            <a:endParaRPr lang="en-US" sz="1800" dirty="0" smtClean="0"/>
          </a:p>
          <a:p>
            <a:pPr marL="342900" indent="-342900" algn="just">
              <a:buFont typeface="+mj-lt"/>
              <a:buAutoNum type="arabicPeriod"/>
            </a:pPr>
            <a:r>
              <a:rPr lang="en-US" sz="1800" dirty="0" smtClean="0"/>
              <a:t>To assess </a:t>
            </a:r>
            <a:r>
              <a:rPr lang="en-US" sz="1800" dirty="0"/>
              <a:t>the </a:t>
            </a:r>
            <a:r>
              <a:rPr lang="en-US" sz="1800" b="1" dirty="0">
                <a:solidFill>
                  <a:srgbClr val="FF0000"/>
                </a:solidFill>
              </a:rPr>
              <a:t>present state-of-the-art forecast systems </a:t>
            </a:r>
            <a:r>
              <a:rPr lang="en-US" sz="1800" dirty="0"/>
              <a:t>for extreme weather and their characteristics, and to address and estimate their predictive skill</a:t>
            </a:r>
            <a:r>
              <a:rPr lang="en-US" sz="1800" dirty="0" smtClean="0"/>
              <a:t>.</a:t>
            </a:r>
          </a:p>
          <a:p>
            <a:pPr marL="342900" indent="-342900" algn="just">
              <a:buFont typeface="+mj-lt"/>
              <a:buAutoNum type="arabicPeriod"/>
            </a:pPr>
            <a:r>
              <a:rPr lang="en-US" sz="1800" dirty="0" smtClean="0"/>
              <a:t>To </a:t>
            </a:r>
            <a:r>
              <a:rPr lang="en-US" sz="1800" dirty="0"/>
              <a:t>assess the </a:t>
            </a:r>
            <a:r>
              <a:rPr lang="en-US" sz="1800" b="1" dirty="0">
                <a:solidFill>
                  <a:srgbClr val="FF0000"/>
                </a:solidFill>
              </a:rPr>
              <a:t>frequency of weather hazards </a:t>
            </a:r>
            <a:r>
              <a:rPr lang="en-US" sz="1800" dirty="0"/>
              <a:t>throughout Europe for both the present and future climate; by applying state-of-the-art methods to regional (CORDEX) and global (CMIP5) climate model data until the year 2100. </a:t>
            </a:r>
          </a:p>
        </p:txBody>
      </p:sp>
      <p:pic>
        <p:nvPicPr>
          <p:cNvPr id="8" name="Picture 7"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3"/>
          <a:stretch>
            <a:fillRect/>
          </a:stretch>
        </p:blipFill>
        <p:spPr>
          <a:xfrm>
            <a:off x="8374363" y="6173635"/>
            <a:ext cx="514959" cy="611514"/>
          </a:xfrm>
          <a:prstGeom prst="rect">
            <a:avLst/>
          </a:prstGeom>
        </p:spPr>
      </p:pic>
      <p:sp>
        <p:nvSpPr>
          <p:cNvPr id="9"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4" name="Picture 3"/>
          <p:cNvPicPr>
            <a:picLocks noChangeAspect="1"/>
          </p:cNvPicPr>
          <p:nvPr/>
        </p:nvPicPr>
        <p:blipFill>
          <a:blip r:embed="rId4"/>
          <a:stretch>
            <a:fillRect/>
          </a:stretch>
        </p:blipFill>
        <p:spPr>
          <a:xfrm>
            <a:off x="1155958" y="4065032"/>
            <a:ext cx="3302000" cy="2159403"/>
          </a:xfrm>
          <a:prstGeom prst="rect">
            <a:avLst/>
          </a:prstGeom>
        </p:spPr>
      </p:pic>
      <p:pic>
        <p:nvPicPr>
          <p:cNvPr id="5" name="Picture 4"/>
          <p:cNvPicPr>
            <a:picLocks noChangeAspect="1"/>
          </p:cNvPicPr>
          <p:nvPr/>
        </p:nvPicPr>
        <p:blipFill>
          <a:blip r:embed="rId5"/>
          <a:stretch>
            <a:fillRect/>
          </a:stretch>
        </p:blipFill>
        <p:spPr>
          <a:xfrm>
            <a:off x="5124352" y="4065032"/>
            <a:ext cx="3250011" cy="2159403"/>
          </a:xfrm>
          <a:prstGeom prst="rect">
            <a:avLst/>
          </a:prstGeom>
        </p:spPr>
      </p:pic>
    </p:spTree>
    <p:extLst>
      <p:ext uri="{BB962C8B-B14F-4D97-AF65-F5344CB8AC3E}">
        <p14:creationId xmlns:p14="http://schemas.microsoft.com/office/powerpoint/2010/main" val="14139179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47100" cy="1143000"/>
          </a:xfrm>
        </p:spPr>
        <p:txBody>
          <a:bodyPr/>
          <a:lstStyle/>
          <a:p>
            <a:r>
              <a:rPr lang="en-US" sz="3400" dirty="0" smtClean="0"/>
              <a:t>Hazard Identification - River &amp; Coastal Flooding</a:t>
            </a:r>
            <a:endParaRPr lang="en-US" sz="3400" dirty="0"/>
          </a:p>
        </p:txBody>
      </p:sp>
      <p:pic>
        <p:nvPicPr>
          <p:cNvPr id="8" name="Picture 7"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520" y="6173634"/>
            <a:ext cx="986268" cy="639741"/>
          </a:xfrm>
          <a:prstGeom prst="rect">
            <a:avLst/>
          </a:prstGeom>
        </p:spPr>
      </p:pic>
      <p:pic>
        <p:nvPicPr>
          <p:cNvPr id="10" name="Picture 9"/>
          <p:cNvPicPr>
            <a:picLocks noChangeAspect="1"/>
          </p:cNvPicPr>
          <p:nvPr/>
        </p:nvPicPr>
        <p:blipFill>
          <a:blip r:embed="rId3"/>
          <a:stretch>
            <a:fillRect/>
          </a:stretch>
        </p:blipFill>
        <p:spPr>
          <a:xfrm>
            <a:off x="8629041" y="6173635"/>
            <a:ext cx="514959" cy="611514"/>
          </a:xfrm>
          <a:prstGeom prst="rect">
            <a:avLst/>
          </a:prstGeom>
        </p:spPr>
      </p:pic>
      <p:sp>
        <p:nvSpPr>
          <p:cNvPr id="9"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11" name="Content Placeholder 2"/>
          <p:cNvSpPr txBox="1">
            <a:spLocks/>
          </p:cNvSpPr>
          <p:nvPr/>
        </p:nvSpPr>
        <p:spPr>
          <a:xfrm>
            <a:off x="457200" y="1536700"/>
            <a:ext cx="7917163" cy="4546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t>Pan-European </a:t>
            </a:r>
            <a:r>
              <a:rPr lang="en-GB" sz="1800" dirty="0" smtClean="0"/>
              <a:t>scale:</a:t>
            </a:r>
          </a:p>
          <a:p>
            <a:pPr lvl="1"/>
            <a:r>
              <a:rPr lang="en-GB" sz="1800" dirty="0" smtClean="0"/>
              <a:t> </a:t>
            </a:r>
            <a:r>
              <a:rPr lang="en-GB" sz="1800" dirty="0"/>
              <a:t>extreme weather </a:t>
            </a:r>
            <a:r>
              <a:rPr lang="en-GB" sz="1800" dirty="0" smtClean="0"/>
              <a:t>in </a:t>
            </a:r>
          </a:p>
          <a:p>
            <a:pPr lvl="2"/>
            <a:r>
              <a:rPr lang="en-GB" sz="1800" dirty="0" smtClean="0"/>
              <a:t>Present &amp; </a:t>
            </a:r>
            <a:r>
              <a:rPr lang="en-GB" sz="1800" dirty="0"/>
              <a:t>projected climate </a:t>
            </a:r>
            <a:r>
              <a:rPr lang="en-GB" sz="1800" dirty="0" smtClean="0"/>
              <a:t>scenarios</a:t>
            </a:r>
          </a:p>
          <a:p>
            <a:pPr lvl="2"/>
            <a:r>
              <a:rPr lang="en-GB" sz="1800" dirty="0" smtClean="0"/>
              <a:t>Coastal &amp; river floods</a:t>
            </a:r>
            <a:endParaRPr lang="en-GB" sz="1800" dirty="0"/>
          </a:p>
          <a:p>
            <a:r>
              <a:rPr lang="en-GB" sz="1800" dirty="0"/>
              <a:t>European flood risk map of damages to flood defence </a:t>
            </a:r>
            <a:r>
              <a:rPr lang="en-GB" sz="1800" dirty="0" smtClean="0"/>
              <a:t>systems.</a:t>
            </a:r>
          </a:p>
          <a:p>
            <a:pPr marL="0" indent="0">
              <a:buNone/>
            </a:pPr>
            <a:r>
              <a:rPr lang="en-GB" sz="1800" b="1" dirty="0" smtClean="0"/>
              <a:t>To do that we need to consider:</a:t>
            </a:r>
            <a:endParaRPr lang="en-GB" sz="1800" b="1" dirty="0"/>
          </a:p>
          <a:p>
            <a:r>
              <a:rPr lang="en-GB" sz="1800" dirty="0" smtClean="0"/>
              <a:t>River and coastal flood scenarios, </a:t>
            </a:r>
            <a:endParaRPr lang="en-GB" sz="1800" dirty="0"/>
          </a:p>
          <a:p>
            <a:pPr lvl="1"/>
            <a:r>
              <a:rPr lang="en-GB" sz="1800" dirty="0" smtClean="0"/>
              <a:t>river discharges and storm surges’ heights with given return periods…</a:t>
            </a:r>
          </a:p>
          <a:p>
            <a:pPr lvl="1"/>
            <a:endParaRPr lang="en-GB" sz="1800" dirty="0" smtClean="0"/>
          </a:p>
          <a:p>
            <a:r>
              <a:rPr lang="en-GB" sz="1800" dirty="0" smtClean="0"/>
              <a:t>Historical &amp; Future Scenarios. Different scenarios of climate change…</a:t>
            </a:r>
          </a:p>
          <a:p>
            <a:endParaRPr lang="en-GB" sz="1800" dirty="0" smtClean="0"/>
          </a:p>
          <a:p>
            <a:r>
              <a:rPr lang="en-GB" sz="1800" dirty="0" smtClean="0"/>
              <a:t>Calculate the extent of floods</a:t>
            </a:r>
            <a:r>
              <a:rPr lang="pl-PL" sz="1800" dirty="0" smtClean="0"/>
              <a:t>, water levels and depth</a:t>
            </a:r>
            <a:r>
              <a:rPr lang="en-GB" sz="1800" dirty="0" smtClean="0"/>
              <a:t>…</a:t>
            </a:r>
          </a:p>
          <a:p>
            <a:endParaRPr lang="en-GB" sz="1800" dirty="0" smtClean="0"/>
          </a:p>
          <a:p>
            <a:r>
              <a:rPr lang="en-GB" sz="1800" dirty="0" smtClean="0"/>
              <a:t>Assess the impact of those floods on the flood defence systems…</a:t>
            </a:r>
          </a:p>
        </p:txBody>
      </p:sp>
      <p:pic>
        <p:nvPicPr>
          <p:cNvPr id="7" name="Picture 6"/>
          <p:cNvPicPr>
            <a:picLocks noChangeAspect="1"/>
          </p:cNvPicPr>
          <p:nvPr/>
        </p:nvPicPr>
        <p:blipFill>
          <a:blip r:embed="rId4"/>
          <a:stretch>
            <a:fillRect/>
          </a:stretch>
        </p:blipFill>
        <p:spPr>
          <a:xfrm>
            <a:off x="7867088" y="6072424"/>
            <a:ext cx="680012" cy="523272"/>
          </a:xfrm>
          <a:prstGeom prst="rect">
            <a:avLst/>
          </a:prstGeom>
        </p:spPr>
      </p:pic>
    </p:spTree>
    <p:extLst>
      <p:ext uri="{BB962C8B-B14F-4D97-AF65-F5344CB8AC3E}">
        <p14:creationId xmlns:p14="http://schemas.microsoft.com/office/powerpoint/2010/main" val="8859296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72500" cy="1143000"/>
          </a:xfrm>
        </p:spPr>
        <p:txBody>
          <a:bodyPr/>
          <a:lstStyle/>
          <a:p>
            <a:r>
              <a:rPr lang="en-US" sz="3400" dirty="0" smtClean="0"/>
              <a:t>Hazard Identification- River &amp; Coastal Flooding</a:t>
            </a:r>
            <a:endParaRPr lang="en-US" sz="3400" dirty="0"/>
          </a:p>
        </p:txBody>
      </p:sp>
      <p:sp>
        <p:nvSpPr>
          <p:cNvPr id="9"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7" name="Title 1"/>
          <p:cNvSpPr txBox="1">
            <a:spLocks/>
          </p:cNvSpPr>
          <p:nvPr/>
        </p:nvSpPr>
        <p:spPr>
          <a:xfrm>
            <a:off x="208988" y="1214438"/>
            <a:ext cx="3347012" cy="70866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a:solidFill>
                  <a:schemeClr val="tx1"/>
                </a:solidFill>
                <a:latin typeface="+mj-lt"/>
                <a:ea typeface="+mj-ea"/>
                <a:cs typeface="+mj-cs"/>
              </a:defRPr>
            </a:lvl1pPr>
          </a:lstStyle>
          <a:p>
            <a:r>
              <a:rPr lang="en-GB" sz="3000" dirty="0" smtClean="0"/>
              <a:t>River discharges</a:t>
            </a:r>
            <a:endParaRPr lang="en-GB" sz="30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15344" y="1541198"/>
            <a:ext cx="4859019" cy="4815152"/>
          </a:xfrm>
          <a:prstGeom prst="rect">
            <a:avLst/>
          </a:prstGeom>
          <a:noFill/>
          <a:ln>
            <a:noFill/>
          </a:ln>
        </p:spPr>
      </p:pic>
      <p:sp>
        <p:nvSpPr>
          <p:cNvPr id="13" name="TextBox 12"/>
          <p:cNvSpPr txBox="1"/>
          <p:nvPr/>
        </p:nvSpPr>
        <p:spPr>
          <a:xfrm>
            <a:off x="545747" y="1805322"/>
            <a:ext cx="2194560" cy="1200329"/>
          </a:xfrm>
          <a:prstGeom prst="rect">
            <a:avLst/>
          </a:prstGeom>
          <a:noFill/>
        </p:spPr>
        <p:txBody>
          <a:bodyPr wrap="square" rtlCol="0">
            <a:spAutoFit/>
          </a:bodyPr>
          <a:lstStyle/>
          <a:p>
            <a:r>
              <a:rPr lang="en-GB" b="1" dirty="0" smtClean="0"/>
              <a:t>Stations with at least three full decades of continuous records (1951-2000)</a:t>
            </a:r>
            <a:endParaRPr lang="en-GB" b="1" dirty="0"/>
          </a:p>
        </p:txBody>
      </p:sp>
      <p:graphicFrame>
        <p:nvGraphicFramePr>
          <p:cNvPr id="14" name="Table 13"/>
          <p:cNvGraphicFramePr>
            <a:graphicFrameLocks noGrp="1"/>
          </p:cNvGraphicFramePr>
          <p:nvPr>
            <p:extLst>
              <p:ext uri="{D42A27DB-BD31-4B8C-83A1-F6EECF244321}">
                <p14:modId xmlns:p14="http://schemas.microsoft.com/office/powerpoint/2010/main" val="1007249811"/>
              </p:ext>
            </p:extLst>
          </p:nvPr>
        </p:nvGraphicFramePr>
        <p:xfrm>
          <a:off x="634647" y="3627120"/>
          <a:ext cx="2324100" cy="2863215"/>
        </p:xfrm>
        <a:graphic>
          <a:graphicData uri="http://schemas.openxmlformats.org/drawingml/2006/table">
            <a:tbl>
              <a:tblPr firstRow="1" bandRow="1">
                <a:tableStyleId>{073A0DAA-6AF3-43AB-8588-CEC1D06C72B9}</a:tableStyleId>
              </a:tblPr>
              <a:tblGrid>
                <a:gridCol w="1486606"/>
                <a:gridCol w="837494"/>
              </a:tblGrid>
              <a:tr h="318135">
                <a:tc>
                  <a:txBody>
                    <a:bodyPr/>
                    <a:lstStyle/>
                    <a:p>
                      <a:pPr algn="ctr"/>
                      <a:r>
                        <a:rPr lang="en-GB" sz="1400" dirty="0" smtClean="0"/>
                        <a:t>Country</a:t>
                      </a:r>
                      <a:endParaRPr lang="en-GB" sz="1400" dirty="0"/>
                    </a:p>
                  </a:txBody>
                  <a:tcPr marL="45720" marR="45720" anchor="ctr"/>
                </a:tc>
                <a:tc>
                  <a:txBody>
                    <a:bodyPr/>
                    <a:lstStyle/>
                    <a:p>
                      <a:pPr algn="ctr"/>
                      <a:r>
                        <a:rPr lang="en-GB" sz="1400" dirty="0" smtClean="0"/>
                        <a:t>Stations</a:t>
                      </a:r>
                      <a:endParaRPr lang="en-GB" sz="1400" dirty="0"/>
                    </a:p>
                  </a:txBody>
                  <a:tcPr marL="45720" marR="45720" anchor="ctr"/>
                </a:tc>
              </a:tr>
              <a:tr h="318135">
                <a:tc>
                  <a:txBody>
                    <a:bodyPr/>
                    <a:lstStyle/>
                    <a:p>
                      <a:r>
                        <a:rPr lang="en-GB" sz="1400" dirty="0" smtClean="0"/>
                        <a:t>France</a:t>
                      </a:r>
                      <a:endParaRPr lang="en-GB" sz="1400" dirty="0"/>
                    </a:p>
                  </a:txBody>
                  <a:tcPr marL="45720" marR="45720" anchor="ctr"/>
                </a:tc>
                <a:tc>
                  <a:txBody>
                    <a:bodyPr/>
                    <a:lstStyle/>
                    <a:p>
                      <a:pPr algn="r"/>
                      <a:r>
                        <a:rPr lang="en-GB" sz="1400" dirty="0" smtClean="0"/>
                        <a:t>163</a:t>
                      </a:r>
                      <a:endParaRPr lang="en-GB" sz="1400" dirty="0"/>
                    </a:p>
                  </a:txBody>
                  <a:tcPr marL="45720" marR="45720" anchor="ctr"/>
                </a:tc>
              </a:tr>
              <a:tr h="318135">
                <a:tc>
                  <a:txBody>
                    <a:bodyPr/>
                    <a:lstStyle/>
                    <a:p>
                      <a:r>
                        <a:rPr lang="en-GB" sz="1400" dirty="0" smtClean="0"/>
                        <a:t>Sweden</a:t>
                      </a:r>
                      <a:endParaRPr lang="en-GB" sz="1400" dirty="0"/>
                    </a:p>
                  </a:txBody>
                  <a:tcPr marL="45720" marR="45720" anchor="ctr"/>
                </a:tc>
                <a:tc>
                  <a:txBody>
                    <a:bodyPr/>
                    <a:lstStyle/>
                    <a:p>
                      <a:pPr algn="r"/>
                      <a:r>
                        <a:rPr lang="en-GB" sz="1400" dirty="0" smtClean="0"/>
                        <a:t>142</a:t>
                      </a:r>
                      <a:endParaRPr lang="en-GB" sz="1400" dirty="0"/>
                    </a:p>
                  </a:txBody>
                  <a:tcPr marL="45720" marR="45720" anchor="ctr"/>
                </a:tc>
              </a:tr>
              <a:tr h="318135">
                <a:tc>
                  <a:txBody>
                    <a:bodyPr/>
                    <a:lstStyle/>
                    <a:p>
                      <a:r>
                        <a:rPr lang="en-GB" sz="1400" dirty="0" smtClean="0"/>
                        <a:t>United</a:t>
                      </a:r>
                      <a:r>
                        <a:rPr lang="en-GB" sz="1400" baseline="0" dirty="0" smtClean="0"/>
                        <a:t> Kingdom</a:t>
                      </a:r>
                      <a:endParaRPr lang="en-GB" sz="1400" dirty="0"/>
                    </a:p>
                  </a:txBody>
                  <a:tcPr marL="45720" marR="45720" anchor="ctr"/>
                </a:tc>
                <a:tc>
                  <a:txBody>
                    <a:bodyPr/>
                    <a:lstStyle/>
                    <a:p>
                      <a:pPr algn="r"/>
                      <a:r>
                        <a:rPr lang="en-GB" sz="1400" dirty="0" smtClean="0"/>
                        <a:t>136</a:t>
                      </a:r>
                      <a:endParaRPr lang="en-GB" sz="1400" dirty="0"/>
                    </a:p>
                  </a:txBody>
                  <a:tcPr marL="45720" marR="45720" anchor="ctr"/>
                </a:tc>
              </a:tr>
              <a:tr h="318135">
                <a:tc>
                  <a:txBody>
                    <a:bodyPr/>
                    <a:lstStyle/>
                    <a:p>
                      <a:r>
                        <a:rPr lang="en-GB" sz="1400" dirty="0" smtClean="0"/>
                        <a:t>Germany</a:t>
                      </a:r>
                      <a:endParaRPr lang="en-GB" sz="1400" dirty="0"/>
                    </a:p>
                  </a:txBody>
                  <a:tcPr marL="45720" marR="45720" anchor="ctr"/>
                </a:tc>
                <a:tc>
                  <a:txBody>
                    <a:bodyPr/>
                    <a:lstStyle/>
                    <a:p>
                      <a:pPr algn="r"/>
                      <a:r>
                        <a:rPr lang="en-GB" sz="1400" dirty="0" smtClean="0"/>
                        <a:t>125</a:t>
                      </a:r>
                      <a:endParaRPr lang="en-GB" sz="1400" dirty="0"/>
                    </a:p>
                  </a:txBody>
                  <a:tcPr marL="45720" marR="45720" anchor="ctr"/>
                </a:tc>
              </a:tr>
              <a:tr h="318135">
                <a:tc>
                  <a:txBody>
                    <a:bodyPr/>
                    <a:lstStyle/>
                    <a:p>
                      <a:r>
                        <a:rPr lang="en-GB" sz="1400" dirty="0" smtClean="0"/>
                        <a:t>Norway</a:t>
                      </a:r>
                      <a:endParaRPr lang="en-GB" sz="1400" dirty="0"/>
                    </a:p>
                  </a:txBody>
                  <a:tcPr marL="45720" marR="45720" anchor="ctr"/>
                </a:tc>
                <a:tc>
                  <a:txBody>
                    <a:bodyPr/>
                    <a:lstStyle/>
                    <a:p>
                      <a:pPr algn="r"/>
                      <a:r>
                        <a:rPr lang="en-GB" sz="1400" dirty="0" smtClean="0"/>
                        <a:t>101</a:t>
                      </a:r>
                      <a:endParaRPr lang="en-GB" sz="1400" dirty="0"/>
                    </a:p>
                  </a:txBody>
                  <a:tcPr marL="45720" marR="45720" anchor="ctr"/>
                </a:tc>
              </a:tr>
              <a:tr h="318135">
                <a:tc>
                  <a:txBody>
                    <a:bodyPr/>
                    <a:lstStyle/>
                    <a:p>
                      <a:r>
                        <a:rPr lang="en-GB" sz="1400" dirty="0" smtClean="0"/>
                        <a:t>Switzerland</a:t>
                      </a:r>
                      <a:endParaRPr lang="en-GB" sz="1400" dirty="0"/>
                    </a:p>
                  </a:txBody>
                  <a:tcPr marL="45720" marR="45720" anchor="ctr"/>
                </a:tc>
                <a:tc>
                  <a:txBody>
                    <a:bodyPr/>
                    <a:lstStyle/>
                    <a:p>
                      <a:pPr algn="r"/>
                      <a:r>
                        <a:rPr lang="en-GB" sz="1400" dirty="0" smtClean="0"/>
                        <a:t>75</a:t>
                      </a:r>
                      <a:endParaRPr lang="en-GB" sz="1400" dirty="0"/>
                    </a:p>
                  </a:txBody>
                  <a:tcPr marL="45720" marR="45720" anchor="ctr"/>
                </a:tc>
              </a:tr>
              <a:tr h="318135">
                <a:tc>
                  <a:txBody>
                    <a:bodyPr/>
                    <a:lstStyle/>
                    <a:p>
                      <a:r>
                        <a:rPr lang="en-GB" sz="1400" dirty="0" smtClean="0"/>
                        <a:t>Other</a:t>
                      </a:r>
                      <a:endParaRPr lang="en-GB" sz="1400" dirty="0"/>
                    </a:p>
                  </a:txBody>
                  <a:tcPr marL="45720" marR="45720" anchor="ctr"/>
                </a:tc>
                <a:tc>
                  <a:txBody>
                    <a:bodyPr/>
                    <a:lstStyle/>
                    <a:p>
                      <a:pPr algn="r"/>
                      <a:r>
                        <a:rPr lang="en-GB" sz="1400" dirty="0" smtClean="0"/>
                        <a:t>277</a:t>
                      </a:r>
                      <a:endParaRPr lang="en-GB" sz="1400" dirty="0"/>
                    </a:p>
                  </a:txBody>
                  <a:tcPr marL="45720" marR="45720" anchor="ctr"/>
                </a:tc>
              </a:tr>
              <a:tr h="318135">
                <a:tc>
                  <a:txBody>
                    <a:bodyPr/>
                    <a:lstStyle/>
                    <a:p>
                      <a:r>
                        <a:rPr lang="en-GB" sz="1400" b="1" dirty="0" smtClean="0"/>
                        <a:t>Total</a:t>
                      </a:r>
                      <a:endParaRPr lang="en-GB" sz="1400" b="1" dirty="0"/>
                    </a:p>
                  </a:txBody>
                  <a:tcPr marL="45720" marR="45720" anchor="ctr"/>
                </a:tc>
                <a:tc>
                  <a:txBody>
                    <a:bodyPr/>
                    <a:lstStyle/>
                    <a:p>
                      <a:pPr algn="r"/>
                      <a:r>
                        <a:rPr lang="en-GB" sz="1400" b="1" dirty="0" smtClean="0"/>
                        <a:t>1019</a:t>
                      </a:r>
                      <a:endParaRPr lang="en-GB" sz="1400" b="1" dirty="0"/>
                    </a:p>
                  </a:txBody>
                  <a:tcPr marL="45720" marR="45720" anchor="ctr"/>
                </a:tc>
              </a:tr>
            </a:tbl>
          </a:graphicData>
        </a:graphic>
      </p:graphicFrame>
      <p:pic>
        <p:nvPicPr>
          <p:cNvPr id="15" name="Picture 14"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520" y="6173634"/>
            <a:ext cx="986268" cy="639741"/>
          </a:xfrm>
          <a:prstGeom prst="rect">
            <a:avLst/>
          </a:prstGeom>
        </p:spPr>
      </p:pic>
      <p:pic>
        <p:nvPicPr>
          <p:cNvPr id="16" name="Picture 15"/>
          <p:cNvPicPr>
            <a:picLocks noChangeAspect="1"/>
          </p:cNvPicPr>
          <p:nvPr/>
        </p:nvPicPr>
        <p:blipFill>
          <a:blip r:embed="rId4"/>
          <a:stretch>
            <a:fillRect/>
          </a:stretch>
        </p:blipFill>
        <p:spPr>
          <a:xfrm>
            <a:off x="8629041" y="6173635"/>
            <a:ext cx="514959" cy="611514"/>
          </a:xfrm>
          <a:prstGeom prst="rect">
            <a:avLst/>
          </a:prstGeom>
        </p:spPr>
      </p:pic>
      <p:pic>
        <p:nvPicPr>
          <p:cNvPr id="17" name="Picture 16"/>
          <p:cNvPicPr>
            <a:picLocks noChangeAspect="1"/>
          </p:cNvPicPr>
          <p:nvPr/>
        </p:nvPicPr>
        <p:blipFill>
          <a:blip r:embed="rId5"/>
          <a:stretch>
            <a:fillRect/>
          </a:stretch>
        </p:blipFill>
        <p:spPr>
          <a:xfrm>
            <a:off x="7867088" y="6072424"/>
            <a:ext cx="680012" cy="523272"/>
          </a:xfrm>
          <a:prstGeom prst="rect">
            <a:avLst/>
          </a:prstGeom>
        </p:spPr>
      </p:pic>
    </p:spTree>
    <p:extLst>
      <p:ext uri="{BB962C8B-B14F-4D97-AF65-F5344CB8AC3E}">
        <p14:creationId xmlns:p14="http://schemas.microsoft.com/office/powerpoint/2010/main" val="9878028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82" y="2341779"/>
            <a:ext cx="2160000"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r>
              <a:rPr lang="en-GB" b="1" dirty="0" smtClean="0"/>
              <a:t>Meteorology: </a:t>
            </a:r>
            <a:r>
              <a:rPr lang="en-GB" dirty="0" smtClean="0"/>
              <a:t>precipitation</a:t>
            </a:r>
          </a:p>
          <a:p>
            <a:pPr algn="ctr"/>
            <a:r>
              <a:rPr lang="en-GB" dirty="0" smtClean="0"/>
              <a:t>snowmelt</a:t>
            </a:r>
          </a:p>
          <a:p>
            <a:pPr algn="ctr"/>
            <a:r>
              <a:rPr lang="en-GB" b="1" dirty="0" smtClean="0"/>
              <a:t>Climate: </a:t>
            </a:r>
            <a:r>
              <a:rPr lang="en-GB" dirty="0" smtClean="0"/>
              <a:t>annual characteristics</a:t>
            </a:r>
          </a:p>
          <a:p>
            <a:pPr algn="ctr"/>
            <a:r>
              <a:rPr lang="en-GB" b="1" dirty="0" smtClean="0"/>
              <a:t>Soils</a:t>
            </a:r>
          </a:p>
          <a:p>
            <a:pPr algn="ctr"/>
            <a:r>
              <a:rPr lang="en-GB" b="1" dirty="0" smtClean="0"/>
              <a:t>Land use</a:t>
            </a:r>
          </a:p>
          <a:p>
            <a:pPr algn="ctr"/>
            <a:r>
              <a:rPr lang="en-GB" b="1" dirty="0" smtClean="0"/>
              <a:t>Topography: </a:t>
            </a:r>
            <a:r>
              <a:rPr lang="en-GB" dirty="0" smtClean="0"/>
              <a:t>elevation, slopes</a:t>
            </a:r>
            <a:endParaRPr lang="en-GB" b="1" dirty="0" smtClean="0"/>
          </a:p>
          <a:p>
            <a:pPr algn="ctr"/>
            <a:r>
              <a:rPr lang="en-GB" b="1" dirty="0" smtClean="0"/>
              <a:t>River network</a:t>
            </a:r>
            <a:endParaRPr lang="en-GB" b="1" dirty="0"/>
          </a:p>
        </p:txBody>
      </p:sp>
      <p:sp>
        <p:nvSpPr>
          <p:cNvPr id="6" name="TextBox 5"/>
          <p:cNvSpPr txBox="1"/>
          <p:nvPr/>
        </p:nvSpPr>
        <p:spPr>
          <a:xfrm>
            <a:off x="5760177" y="3110360"/>
            <a:ext cx="2160000" cy="13251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nchorCtr="0">
            <a:noAutofit/>
          </a:bodyPr>
          <a:lstStyle/>
          <a:p>
            <a:pPr lvl="0" algn="ctr"/>
            <a:r>
              <a:rPr lang="en-GB" sz="1600" dirty="0" smtClean="0"/>
              <a:t>Bayesian Network (BN): a statistical model correlating catchment parameters with river discharges</a:t>
            </a:r>
            <a:endParaRPr lang="en-GB" sz="1600" dirty="0"/>
          </a:p>
        </p:txBody>
      </p:sp>
      <p:sp>
        <p:nvSpPr>
          <p:cNvPr id="10" name="Right Arrow 9"/>
          <p:cNvSpPr/>
          <p:nvPr/>
        </p:nvSpPr>
        <p:spPr>
          <a:xfrm rot="2700340">
            <a:off x="5111402" y="2816005"/>
            <a:ext cx="65205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Right Arrow 15"/>
          <p:cNvSpPr/>
          <p:nvPr/>
        </p:nvSpPr>
        <p:spPr>
          <a:xfrm>
            <a:off x="2287091" y="2388491"/>
            <a:ext cx="65205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5127" y="106998"/>
            <a:ext cx="2128873" cy="73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939141" y="4696270"/>
            <a:ext cx="2160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algn="ctr"/>
            <a:r>
              <a:rPr lang="en-GB" dirty="0" smtClean="0"/>
              <a:t>All European catchments</a:t>
            </a:r>
          </a:p>
        </p:txBody>
      </p:sp>
      <p:sp>
        <p:nvSpPr>
          <p:cNvPr id="22" name="TextBox 21"/>
          <p:cNvSpPr txBox="1"/>
          <p:nvPr/>
        </p:nvSpPr>
        <p:spPr>
          <a:xfrm>
            <a:off x="203291" y="1223759"/>
            <a:ext cx="3964849" cy="646331"/>
          </a:xfrm>
          <a:prstGeom prst="rect">
            <a:avLst/>
          </a:prstGeom>
          <a:noFill/>
        </p:spPr>
        <p:txBody>
          <a:bodyPr wrap="square" rtlCol="0">
            <a:spAutoFit/>
          </a:bodyPr>
          <a:lstStyle/>
          <a:p>
            <a:r>
              <a:rPr lang="en-GB" b="1" dirty="0" smtClean="0"/>
              <a:t>Empirical discharge model for Europe</a:t>
            </a:r>
          </a:p>
          <a:p>
            <a:r>
              <a:rPr lang="en-GB" b="1" dirty="0" smtClean="0"/>
              <a:t>(to be used in RAIN)</a:t>
            </a:r>
            <a:endParaRPr lang="en-GB" b="1" dirty="0"/>
          </a:p>
        </p:txBody>
      </p:sp>
      <p:sp>
        <p:nvSpPr>
          <p:cNvPr id="24" name="TextBox 23"/>
          <p:cNvSpPr txBox="1"/>
          <p:nvPr/>
        </p:nvSpPr>
        <p:spPr>
          <a:xfrm>
            <a:off x="2939141" y="2203280"/>
            <a:ext cx="2160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algn="ctr"/>
            <a:r>
              <a:rPr lang="en-GB" dirty="0" smtClean="0"/>
              <a:t>Gauged </a:t>
            </a:r>
          </a:p>
          <a:p>
            <a:pPr algn="ctr"/>
            <a:r>
              <a:rPr lang="en-GB" dirty="0" smtClean="0"/>
              <a:t>catchments</a:t>
            </a:r>
          </a:p>
        </p:txBody>
      </p:sp>
      <p:sp>
        <p:nvSpPr>
          <p:cNvPr id="25" name="Right Arrow 24"/>
          <p:cNvSpPr/>
          <p:nvPr/>
        </p:nvSpPr>
        <p:spPr>
          <a:xfrm rot="5400000">
            <a:off x="6639602" y="2741466"/>
            <a:ext cx="40115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6" name="TextBox 25"/>
          <p:cNvSpPr txBox="1"/>
          <p:nvPr/>
        </p:nvSpPr>
        <p:spPr>
          <a:xfrm>
            <a:off x="5775713" y="1492962"/>
            <a:ext cx="2160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algn="ctr"/>
            <a:r>
              <a:rPr lang="en-GB" dirty="0" smtClean="0"/>
              <a:t>Daily river discharges with a given return period (from observations)</a:t>
            </a:r>
          </a:p>
        </p:txBody>
      </p:sp>
      <p:sp>
        <p:nvSpPr>
          <p:cNvPr id="27" name="Right Arrow 26"/>
          <p:cNvSpPr/>
          <p:nvPr/>
        </p:nvSpPr>
        <p:spPr>
          <a:xfrm rot="8100000">
            <a:off x="5111414" y="4388816"/>
            <a:ext cx="65205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8" name="Right Arrow 27"/>
          <p:cNvSpPr/>
          <p:nvPr/>
        </p:nvSpPr>
        <p:spPr>
          <a:xfrm>
            <a:off x="2288182" y="4866624"/>
            <a:ext cx="65205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9" name="Right Arrow 28"/>
          <p:cNvSpPr/>
          <p:nvPr/>
        </p:nvSpPr>
        <p:spPr>
          <a:xfrm rot="1546604">
            <a:off x="5132974" y="5026014"/>
            <a:ext cx="65205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1" name="TextBox 30"/>
          <p:cNvSpPr txBox="1"/>
          <p:nvPr/>
        </p:nvSpPr>
        <p:spPr>
          <a:xfrm>
            <a:off x="5760177" y="4760902"/>
            <a:ext cx="2160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algn="ctr"/>
            <a:r>
              <a:rPr lang="en-GB" dirty="0" smtClean="0"/>
              <a:t>Daily river discharges with a given return period for all European rivers</a:t>
            </a:r>
          </a:p>
        </p:txBody>
      </p:sp>
      <p:sp>
        <p:nvSpPr>
          <p:cNvPr id="18" name="Footer Placeholder 5"/>
          <p:cNvSpPr txBox="1">
            <a:spLocks/>
          </p:cNvSpPr>
          <p:nvPr/>
        </p:nvSpPr>
        <p:spPr>
          <a:xfrm>
            <a:off x="2121158" y="6356350"/>
            <a:ext cx="4619098"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US" sz="1200" dirty="0" smtClean="0">
                <a:latin typeface="Calibri"/>
                <a:cs typeface="Calibri"/>
              </a:rPr>
              <a:t>RAIN Project – OCEANEXT Conference – 9</a:t>
            </a:r>
            <a:r>
              <a:rPr lang="en-US" sz="1200" baseline="30000" dirty="0" smtClean="0">
                <a:latin typeface="Calibri"/>
                <a:cs typeface="Calibri"/>
              </a:rPr>
              <a:t>th</a:t>
            </a:r>
            <a:r>
              <a:rPr lang="en-US" sz="1200" dirty="0" smtClean="0">
                <a:latin typeface="Calibri"/>
                <a:cs typeface="Calibri"/>
              </a:rPr>
              <a:t> June 2016</a:t>
            </a:r>
            <a:endParaRPr lang="en-US" sz="1200" dirty="0">
              <a:latin typeface="Calibri"/>
              <a:cs typeface="Calibri"/>
            </a:endParaRPr>
          </a:p>
        </p:txBody>
      </p:sp>
      <p:sp>
        <p:nvSpPr>
          <p:cNvPr id="20" name="Title 1"/>
          <p:cNvSpPr>
            <a:spLocks noGrp="1"/>
          </p:cNvSpPr>
          <p:nvPr>
            <p:ph type="title"/>
          </p:nvPr>
        </p:nvSpPr>
        <p:spPr>
          <a:xfrm>
            <a:off x="457200" y="274638"/>
            <a:ext cx="8572500" cy="1143000"/>
          </a:xfrm>
        </p:spPr>
        <p:txBody>
          <a:bodyPr/>
          <a:lstStyle/>
          <a:p>
            <a:r>
              <a:rPr lang="en-US" sz="3400" dirty="0" smtClean="0"/>
              <a:t>Hazard Identification- River Discharge</a:t>
            </a:r>
            <a:endParaRPr lang="en-US" sz="3400" dirty="0"/>
          </a:p>
        </p:txBody>
      </p:sp>
      <p:sp>
        <p:nvSpPr>
          <p:cNvPr id="4" name="TextBox 3"/>
          <p:cNvSpPr txBox="1"/>
          <p:nvPr/>
        </p:nvSpPr>
        <p:spPr>
          <a:xfrm>
            <a:off x="8445500" y="61214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47420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6" grpId="0" animBg="1"/>
      <p:bldP spid="19" grpId="0" animBg="1"/>
      <p:bldP spid="24" grpId="0" animBg="1"/>
      <p:bldP spid="25" grpId="0" animBg="1"/>
      <p:bldP spid="26" grpId="0" animBg="1"/>
      <p:bldP spid="27" grpId="0" animBg="1"/>
      <p:bldP spid="28" grpId="0" animBg="1"/>
      <p:bldP spid="29"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72500" cy="1143000"/>
          </a:xfrm>
        </p:spPr>
        <p:txBody>
          <a:bodyPr/>
          <a:lstStyle/>
          <a:p>
            <a:r>
              <a:rPr lang="en-US" sz="3400" dirty="0" smtClean="0"/>
              <a:t>Hazard Identification- River &amp; Coastal Flooding</a:t>
            </a:r>
            <a:endParaRPr lang="en-US" sz="3400" dirty="0"/>
          </a:p>
        </p:txBody>
      </p:sp>
      <p:sp>
        <p:nvSpPr>
          <p:cNvPr id="9"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7" name="Title 1"/>
          <p:cNvSpPr txBox="1">
            <a:spLocks/>
          </p:cNvSpPr>
          <p:nvPr/>
        </p:nvSpPr>
        <p:spPr>
          <a:xfrm>
            <a:off x="564588" y="1214438"/>
            <a:ext cx="3347012" cy="70866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algn="l"/>
            <a:r>
              <a:rPr lang="en-GB" sz="3000" dirty="0" smtClean="0"/>
              <a:t>Bayesian Network</a:t>
            </a:r>
          </a:p>
          <a:p>
            <a:pPr algn="l"/>
            <a:r>
              <a:rPr lang="en-GB" sz="3000" dirty="0" smtClean="0"/>
              <a:t>Methodology</a:t>
            </a:r>
            <a:endParaRPr lang="en-GB" sz="3000" dirty="0"/>
          </a:p>
        </p:txBody>
      </p:sp>
      <p:pic>
        <p:nvPicPr>
          <p:cNvPr id="11" name="Picture 10"/>
          <p:cNvPicPr>
            <a:picLocks noChangeAspect="1"/>
          </p:cNvPicPr>
          <p:nvPr/>
        </p:nvPicPr>
        <p:blipFill>
          <a:blip r:embed="rId2"/>
          <a:stretch>
            <a:fillRect/>
          </a:stretch>
        </p:blipFill>
        <p:spPr>
          <a:xfrm>
            <a:off x="3387858" y="1162050"/>
            <a:ext cx="5450664" cy="5022850"/>
          </a:xfrm>
          <a:prstGeom prst="rect">
            <a:avLst/>
          </a:prstGeom>
        </p:spPr>
      </p:pic>
      <p:pic>
        <p:nvPicPr>
          <p:cNvPr id="15" name="Picture 14"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520" y="6173634"/>
            <a:ext cx="986268" cy="639741"/>
          </a:xfrm>
          <a:prstGeom prst="rect">
            <a:avLst/>
          </a:prstGeom>
        </p:spPr>
      </p:pic>
      <p:pic>
        <p:nvPicPr>
          <p:cNvPr id="16" name="Picture 15"/>
          <p:cNvPicPr>
            <a:picLocks noChangeAspect="1"/>
          </p:cNvPicPr>
          <p:nvPr/>
        </p:nvPicPr>
        <p:blipFill>
          <a:blip r:embed="rId4"/>
          <a:stretch>
            <a:fillRect/>
          </a:stretch>
        </p:blipFill>
        <p:spPr>
          <a:xfrm>
            <a:off x="8629041" y="6173635"/>
            <a:ext cx="514959" cy="611514"/>
          </a:xfrm>
          <a:prstGeom prst="rect">
            <a:avLst/>
          </a:prstGeom>
        </p:spPr>
      </p:pic>
      <p:pic>
        <p:nvPicPr>
          <p:cNvPr id="17" name="Picture 16"/>
          <p:cNvPicPr>
            <a:picLocks noChangeAspect="1"/>
          </p:cNvPicPr>
          <p:nvPr/>
        </p:nvPicPr>
        <p:blipFill>
          <a:blip r:embed="rId5"/>
          <a:stretch>
            <a:fillRect/>
          </a:stretch>
        </p:blipFill>
        <p:spPr>
          <a:xfrm>
            <a:off x="7867088" y="6072424"/>
            <a:ext cx="680012" cy="523272"/>
          </a:xfrm>
          <a:prstGeom prst="rect">
            <a:avLst/>
          </a:prstGeom>
        </p:spPr>
      </p:pic>
    </p:spTree>
    <p:extLst>
      <p:ext uri="{BB962C8B-B14F-4D97-AF65-F5344CB8AC3E}">
        <p14:creationId xmlns:p14="http://schemas.microsoft.com/office/powerpoint/2010/main" val="13825869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72500" cy="1143000"/>
          </a:xfrm>
        </p:spPr>
        <p:txBody>
          <a:bodyPr/>
          <a:lstStyle/>
          <a:p>
            <a:r>
              <a:rPr lang="en-US" sz="3400" dirty="0" smtClean="0"/>
              <a:t>Hazard Identification- River &amp; Coastal Flooding</a:t>
            </a:r>
            <a:endParaRPr lang="en-US" sz="3400" dirty="0"/>
          </a:p>
        </p:txBody>
      </p:sp>
      <p:sp>
        <p:nvSpPr>
          <p:cNvPr id="9"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7" name="Title 1"/>
          <p:cNvSpPr txBox="1">
            <a:spLocks/>
          </p:cNvSpPr>
          <p:nvPr/>
        </p:nvSpPr>
        <p:spPr>
          <a:xfrm>
            <a:off x="564588" y="1214438"/>
            <a:ext cx="3347012" cy="70866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algn="l"/>
            <a:r>
              <a:rPr lang="en-GB" sz="3000" dirty="0" smtClean="0"/>
              <a:t>Bayesian Network</a:t>
            </a:r>
          </a:p>
          <a:p>
            <a:pPr algn="l"/>
            <a:r>
              <a:rPr lang="en-GB" sz="3000" dirty="0" smtClean="0"/>
              <a:t>Validation</a:t>
            </a:r>
            <a:endParaRPr lang="en-GB" sz="3000" dirty="0"/>
          </a:p>
        </p:txBody>
      </p:sp>
      <p:pic>
        <p:nvPicPr>
          <p:cNvPr id="3" name="Picture 2"/>
          <p:cNvPicPr>
            <a:picLocks noChangeAspect="1"/>
          </p:cNvPicPr>
          <p:nvPr/>
        </p:nvPicPr>
        <p:blipFill>
          <a:blip r:embed="rId2"/>
          <a:stretch>
            <a:fillRect/>
          </a:stretch>
        </p:blipFill>
        <p:spPr>
          <a:xfrm>
            <a:off x="2892704" y="1182535"/>
            <a:ext cx="5959195" cy="4926165"/>
          </a:xfrm>
          <a:prstGeom prst="rect">
            <a:avLst/>
          </a:prstGeom>
        </p:spPr>
      </p:pic>
      <p:pic>
        <p:nvPicPr>
          <p:cNvPr id="12" name="Picture 11"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520" y="6173634"/>
            <a:ext cx="986268" cy="639741"/>
          </a:xfrm>
          <a:prstGeom prst="rect">
            <a:avLst/>
          </a:prstGeom>
        </p:spPr>
      </p:pic>
      <p:pic>
        <p:nvPicPr>
          <p:cNvPr id="13" name="Picture 12"/>
          <p:cNvPicPr>
            <a:picLocks noChangeAspect="1"/>
          </p:cNvPicPr>
          <p:nvPr/>
        </p:nvPicPr>
        <p:blipFill>
          <a:blip r:embed="rId4"/>
          <a:stretch>
            <a:fillRect/>
          </a:stretch>
        </p:blipFill>
        <p:spPr>
          <a:xfrm>
            <a:off x="8629041" y="6173635"/>
            <a:ext cx="514959" cy="611514"/>
          </a:xfrm>
          <a:prstGeom prst="rect">
            <a:avLst/>
          </a:prstGeom>
        </p:spPr>
      </p:pic>
      <p:pic>
        <p:nvPicPr>
          <p:cNvPr id="14" name="Picture 13"/>
          <p:cNvPicPr>
            <a:picLocks noChangeAspect="1"/>
          </p:cNvPicPr>
          <p:nvPr/>
        </p:nvPicPr>
        <p:blipFill>
          <a:blip r:embed="rId5"/>
          <a:stretch>
            <a:fillRect/>
          </a:stretch>
        </p:blipFill>
        <p:spPr>
          <a:xfrm>
            <a:off x="7867088" y="6072424"/>
            <a:ext cx="680012" cy="523272"/>
          </a:xfrm>
          <a:prstGeom prst="rect">
            <a:avLst/>
          </a:prstGeom>
        </p:spPr>
      </p:pic>
    </p:spTree>
    <p:extLst>
      <p:ext uri="{BB962C8B-B14F-4D97-AF65-F5344CB8AC3E}">
        <p14:creationId xmlns:p14="http://schemas.microsoft.com/office/powerpoint/2010/main" val="36467047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11" name="Picture 10" descr="climate disast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83" y="881063"/>
            <a:ext cx="7873204" cy="5494337"/>
          </a:xfrm>
          <a:prstGeom prst="rect">
            <a:avLst/>
          </a:prstGeom>
        </p:spPr>
      </p:pic>
    </p:spTree>
    <p:extLst>
      <p:ext uri="{BB962C8B-B14F-4D97-AF65-F5344CB8AC3E}">
        <p14:creationId xmlns:p14="http://schemas.microsoft.com/office/powerpoint/2010/main" val="26690382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72500" cy="1143000"/>
          </a:xfrm>
        </p:spPr>
        <p:txBody>
          <a:bodyPr/>
          <a:lstStyle/>
          <a:p>
            <a:r>
              <a:rPr lang="en-US" sz="3400" dirty="0" smtClean="0"/>
              <a:t>Hazard Identification- River &amp; Coastal Flooding</a:t>
            </a:r>
            <a:endParaRPr lang="en-US" sz="3400" dirty="0"/>
          </a:p>
        </p:txBody>
      </p:sp>
      <p:sp>
        <p:nvSpPr>
          <p:cNvPr id="9"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7" name="Title 1"/>
          <p:cNvSpPr txBox="1">
            <a:spLocks/>
          </p:cNvSpPr>
          <p:nvPr/>
        </p:nvSpPr>
        <p:spPr>
          <a:xfrm>
            <a:off x="564588" y="1214438"/>
            <a:ext cx="3347012" cy="70866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algn="l"/>
            <a:r>
              <a:rPr lang="en-GB" sz="3000" dirty="0" smtClean="0"/>
              <a:t>Bayesian Network</a:t>
            </a:r>
          </a:p>
          <a:p>
            <a:pPr algn="l"/>
            <a:r>
              <a:rPr lang="en-GB" sz="3000" dirty="0" smtClean="0"/>
              <a:t>Results</a:t>
            </a:r>
            <a:endParaRPr lang="en-GB" sz="3000" dirty="0"/>
          </a:p>
        </p:txBody>
      </p:sp>
      <p:pic>
        <p:nvPicPr>
          <p:cNvPr id="4" name="Picture 3"/>
          <p:cNvPicPr>
            <a:picLocks noChangeAspect="1"/>
          </p:cNvPicPr>
          <p:nvPr/>
        </p:nvPicPr>
        <p:blipFill>
          <a:blip r:embed="rId2"/>
          <a:stretch>
            <a:fillRect/>
          </a:stretch>
        </p:blipFill>
        <p:spPr>
          <a:xfrm>
            <a:off x="2877214" y="1197290"/>
            <a:ext cx="6012108" cy="4976344"/>
          </a:xfrm>
          <a:prstGeom prst="rect">
            <a:avLst/>
          </a:prstGeom>
        </p:spPr>
      </p:pic>
      <p:pic>
        <p:nvPicPr>
          <p:cNvPr id="5" name="Picture 4"/>
          <p:cNvPicPr>
            <a:picLocks noChangeAspect="1"/>
          </p:cNvPicPr>
          <p:nvPr/>
        </p:nvPicPr>
        <p:blipFill>
          <a:blip r:embed="rId3"/>
          <a:stretch>
            <a:fillRect/>
          </a:stretch>
        </p:blipFill>
        <p:spPr>
          <a:xfrm>
            <a:off x="3180063" y="481276"/>
            <a:ext cx="5194300" cy="5591148"/>
          </a:xfrm>
          <a:prstGeom prst="rect">
            <a:avLst/>
          </a:prstGeom>
        </p:spPr>
      </p:pic>
      <p:pic>
        <p:nvPicPr>
          <p:cNvPr id="11" name="Picture 10"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520" y="6173634"/>
            <a:ext cx="986268" cy="639741"/>
          </a:xfrm>
          <a:prstGeom prst="rect">
            <a:avLst/>
          </a:prstGeom>
        </p:spPr>
      </p:pic>
      <p:pic>
        <p:nvPicPr>
          <p:cNvPr id="12" name="Picture 11"/>
          <p:cNvPicPr>
            <a:picLocks noChangeAspect="1"/>
          </p:cNvPicPr>
          <p:nvPr/>
        </p:nvPicPr>
        <p:blipFill>
          <a:blip r:embed="rId5"/>
          <a:stretch>
            <a:fillRect/>
          </a:stretch>
        </p:blipFill>
        <p:spPr>
          <a:xfrm>
            <a:off x="8629041" y="6173635"/>
            <a:ext cx="514959" cy="611514"/>
          </a:xfrm>
          <a:prstGeom prst="rect">
            <a:avLst/>
          </a:prstGeom>
        </p:spPr>
      </p:pic>
      <p:pic>
        <p:nvPicPr>
          <p:cNvPr id="13" name="Picture 12"/>
          <p:cNvPicPr>
            <a:picLocks noChangeAspect="1"/>
          </p:cNvPicPr>
          <p:nvPr/>
        </p:nvPicPr>
        <p:blipFill>
          <a:blip r:embed="rId6"/>
          <a:stretch>
            <a:fillRect/>
          </a:stretch>
        </p:blipFill>
        <p:spPr>
          <a:xfrm>
            <a:off x="7867088" y="6072424"/>
            <a:ext cx="680012" cy="523272"/>
          </a:xfrm>
          <a:prstGeom prst="rect">
            <a:avLst/>
          </a:prstGeom>
        </p:spPr>
      </p:pic>
    </p:spTree>
    <p:extLst>
      <p:ext uri="{BB962C8B-B14F-4D97-AF65-F5344CB8AC3E}">
        <p14:creationId xmlns:p14="http://schemas.microsoft.com/office/powerpoint/2010/main" val="4201611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72500" cy="1143000"/>
          </a:xfrm>
        </p:spPr>
        <p:txBody>
          <a:bodyPr/>
          <a:lstStyle/>
          <a:p>
            <a:r>
              <a:rPr lang="en-US" sz="3400" dirty="0" smtClean="0"/>
              <a:t>Hazard Identification- River &amp; Coastal Flooding</a:t>
            </a:r>
            <a:endParaRPr lang="en-US" sz="3400" dirty="0"/>
          </a:p>
        </p:txBody>
      </p:sp>
      <p:sp>
        <p:nvSpPr>
          <p:cNvPr id="9"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7" name="Title 1"/>
          <p:cNvSpPr txBox="1">
            <a:spLocks/>
          </p:cNvSpPr>
          <p:nvPr/>
        </p:nvSpPr>
        <p:spPr>
          <a:xfrm>
            <a:off x="564588" y="1214438"/>
            <a:ext cx="3347012" cy="70866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algn="l"/>
            <a:r>
              <a:rPr lang="en-GB" sz="3000" dirty="0" smtClean="0"/>
              <a:t>Bayesian Network</a:t>
            </a:r>
          </a:p>
          <a:p>
            <a:pPr algn="l"/>
            <a:r>
              <a:rPr lang="en-GB" sz="3000" dirty="0" smtClean="0"/>
              <a:t>Flood Extent</a:t>
            </a:r>
            <a:endParaRPr lang="en-GB" sz="3000" dirty="0"/>
          </a:p>
        </p:txBody>
      </p:sp>
      <p:pic>
        <p:nvPicPr>
          <p:cNvPr id="3" name="Picture 2"/>
          <p:cNvPicPr>
            <a:picLocks noChangeAspect="1"/>
          </p:cNvPicPr>
          <p:nvPr/>
        </p:nvPicPr>
        <p:blipFill>
          <a:blip r:embed="rId2"/>
          <a:stretch>
            <a:fillRect/>
          </a:stretch>
        </p:blipFill>
        <p:spPr>
          <a:xfrm>
            <a:off x="3000815" y="1214438"/>
            <a:ext cx="6028885" cy="4692988"/>
          </a:xfrm>
          <a:prstGeom prst="rect">
            <a:avLst/>
          </a:prstGeom>
        </p:spPr>
      </p:pic>
      <p:pic>
        <p:nvPicPr>
          <p:cNvPr id="11" name="Picture 10"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520" y="6173634"/>
            <a:ext cx="986268" cy="639741"/>
          </a:xfrm>
          <a:prstGeom prst="rect">
            <a:avLst/>
          </a:prstGeom>
        </p:spPr>
      </p:pic>
      <p:pic>
        <p:nvPicPr>
          <p:cNvPr id="12" name="Picture 11"/>
          <p:cNvPicPr>
            <a:picLocks noChangeAspect="1"/>
          </p:cNvPicPr>
          <p:nvPr/>
        </p:nvPicPr>
        <p:blipFill>
          <a:blip r:embed="rId4"/>
          <a:stretch>
            <a:fillRect/>
          </a:stretch>
        </p:blipFill>
        <p:spPr>
          <a:xfrm>
            <a:off x="8629041" y="6173635"/>
            <a:ext cx="514959" cy="611514"/>
          </a:xfrm>
          <a:prstGeom prst="rect">
            <a:avLst/>
          </a:prstGeom>
        </p:spPr>
      </p:pic>
      <p:pic>
        <p:nvPicPr>
          <p:cNvPr id="13" name="Picture 12"/>
          <p:cNvPicPr>
            <a:picLocks noChangeAspect="1"/>
          </p:cNvPicPr>
          <p:nvPr/>
        </p:nvPicPr>
        <p:blipFill>
          <a:blip r:embed="rId5"/>
          <a:stretch>
            <a:fillRect/>
          </a:stretch>
        </p:blipFill>
        <p:spPr>
          <a:xfrm>
            <a:off x="7867088" y="6072424"/>
            <a:ext cx="680012" cy="523272"/>
          </a:xfrm>
          <a:prstGeom prst="rect">
            <a:avLst/>
          </a:prstGeom>
        </p:spPr>
      </p:pic>
    </p:spTree>
    <p:extLst>
      <p:ext uri="{BB962C8B-B14F-4D97-AF65-F5344CB8AC3E}">
        <p14:creationId xmlns:p14="http://schemas.microsoft.com/office/powerpoint/2010/main" val="30313210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72500" cy="1143000"/>
          </a:xfrm>
        </p:spPr>
        <p:txBody>
          <a:bodyPr/>
          <a:lstStyle/>
          <a:p>
            <a:r>
              <a:rPr lang="en-US" sz="3400" dirty="0" smtClean="0"/>
              <a:t>Hazard Identification- River &amp; Coastal Flooding</a:t>
            </a:r>
            <a:endParaRPr lang="en-US" sz="3400" dirty="0"/>
          </a:p>
        </p:txBody>
      </p:sp>
      <p:sp>
        <p:nvSpPr>
          <p:cNvPr id="9"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7" name="Title 1"/>
          <p:cNvSpPr txBox="1">
            <a:spLocks/>
          </p:cNvSpPr>
          <p:nvPr/>
        </p:nvSpPr>
        <p:spPr>
          <a:xfrm>
            <a:off x="564588" y="1214438"/>
            <a:ext cx="3347012" cy="70866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algn="l"/>
            <a:r>
              <a:rPr lang="en-GB" sz="3000" dirty="0" smtClean="0"/>
              <a:t>Bayesian Network</a:t>
            </a:r>
          </a:p>
          <a:p>
            <a:pPr algn="l"/>
            <a:r>
              <a:rPr lang="en-GB" sz="3000" dirty="0" smtClean="0"/>
              <a:t>Flood Extent</a:t>
            </a:r>
            <a:endParaRPr lang="en-GB" sz="3000" dirty="0"/>
          </a:p>
        </p:txBody>
      </p:sp>
      <p:pic>
        <p:nvPicPr>
          <p:cNvPr id="4" name="Picture 3"/>
          <p:cNvPicPr>
            <a:picLocks noChangeAspect="1"/>
          </p:cNvPicPr>
          <p:nvPr/>
        </p:nvPicPr>
        <p:blipFill>
          <a:blip r:embed="rId2"/>
          <a:stretch>
            <a:fillRect/>
          </a:stretch>
        </p:blipFill>
        <p:spPr>
          <a:xfrm>
            <a:off x="2832100" y="1214438"/>
            <a:ext cx="5815806" cy="4884667"/>
          </a:xfrm>
          <a:prstGeom prst="rect">
            <a:avLst/>
          </a:prstGeom>
        </p:spPr>
      </p:pic>
      <p:pic>
        <p:nvPicPr>
          <p:cNvPr id="5" name="Picture 4"/>
          <p:cNvPicPr>
            <a:picLocks noChangeAspect="1"/>
          </p:cNvPicPr>
          <p:nvPr/>
        </p:nvPicPr>
        <p:blipFill>
          <a:blip r:embed="rId3"/>
          <a:stretch>
            <a:fillRect/>
          </a:stretch>
        </p:blipFill>
        <p:spPr>
          <a:xfrm>
            <a:off x="3403484" y="274638"/>
            <a:ext cx="5307922" cy="5538701"/>
          </a:xfrm>
          <a:prstGeom prst="rect">
            <a:avLst/>
          </a:prstGeom>
        </p:spPr>
      </p:pic>
      <p:pic>
        <p:nvPicPr>
          <p:cNvPr id="11" name="Picture 10"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520" y="6173634"/>
            <a:ext cx="986268" cy="639741"/>
          </a:xfrm>
          <a:prstGeom prst="rect">
            <a:avLst/>
          </a:prstGeom>
        </p:spPr>
      </p:pic>
      <p:pic>
        <p:nvPicPr>
          <p:cNvPr id="12" name="Picture 11"/>
          <p:cNvPicPr>
            <a:picLocks noChangeAspect="1"/>
          </p:cNvPicPr>
          <p:nvPr/>
        </p:nvPicPr>
        <p:blipFill>
          <a:blip r:embed="rId5"/>
          <a:stretch>
            <a:fillRect/>
          </a:stretch>
        </p:blipFill>
        <p:spPr>
          <a:xfrm>
            <a:off x="8629041" y="6173635"/>
            <a:ext cx="514959" cy="611514"/>
          </a:xfrm>
          <a:prstGeom prst="rect">
            <a:avLst/>
          </a:prstGeom>
        </p:spPr>
      </p:pic>
      <p:pic>
        <p:nvPicPr>
          <p:cNvPr id="13" name="Picture 12"/>
          <p:cNvPicPr>
            <a:picLocks noChangeAspect="1"/>
          </p:cNvPicPr>
          <p:nvPr/>
        </p:nvPicPr>
        <p:blipFill>
          <a:blip r:embed="rId6"/>
          <a:stretch>
            <a:fillRect/>
          </a:stretch>
        </p:blipFill>
        <p:spPr>
          <a:xfrm>
            <a:off x="7867088" y="6072424"/>
            <a:ext cx="680012" cy="523272"/>
          </a:xfrm>
          <a:prstGeom prst="rect">
            <a:avLst/>
          </a:prstGeom>
        </p:spPr>
      </p:pic>
    </p:spTree>
    <p:extLst>
      <p:ext uri="{BB962C8B-B14F-4D97-AF65-F5344CB8AC3E}">
        <p14:creationId xmlns:p14="http://schemas.microsoft.com/office/powerpoint/2010/main" val="3582206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4877" y="2499360"/>
            <a:ext cx="2160000" cy="1080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r>
              <a:rPr lang="en-GB" dirty="0" smtClean="0"/>
              <a:t>Climate model</a:t>
            </a:r>
            <a:endParaRPr lang="en-GB" dirty="0"/>
          </a:p>
        </p:txBody>
      </p:sp>
      <p:sp>
        <p:nvSpPr>
          <p:cNvPr id="6" name="TextBox 5"/>
          <p:cNvSpPr txBox="1"/>
          <p:nvPr/>
        </p:nvSpPr>
        <p:spPr>
          <a:xfrm>
            <a:off x="3139308" y="2499360"/>
            <a:ext cx="2160000" cy="108000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lvl="0" algn="ctr"/>
            <a:r>
              <a:rPr lang="en-GB" sz="1600" dirty="0" smtClean="0"/>
              <a:t>3-/6-hour wind speed and sea-level air pressure</a:t>
            </a:r>
            <a:endParaRPr lang="en-GB" sz="1600" dirty="0"/>
          </a:p>
        </p:txBody>
      </p:sp>
      <p:sp>
        <p:nvSpPr>
          <p:cNvPr id="8" name="Right Arrow 7"/>
          <p:cNvSpPr/>
          <p:nvPr/>
        </p:nvSpPr>
        <p:spPr>
          <a:xfrm>
            <a:off x="2500452" y="2886961"/>
            <a:ext cx="65205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p:cNvSpPr txBox="1"/>
          <p:nvPr/>
        </p:nvSpPr>
        <p:spPr>
          <a:xfrm>
            <a:off x="5979113" y="2499360"/>
            <a:ext cx="2160000" cy="1080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r>
              <a:rPr lang="en-GB" dirty="0" smtClean="0"/>
              <a:t>Hydrodynamic model of the sea/ocean</a:t>
            </a:r>
            <a:endParaRPr lang="en-GB" dirty="0"/>
          </a:p>
        </p:txBody>
      </p:sp>
      <p:sp>
        <p:nvSpPr>
          <p:cNvPr id="10" name="Right Arrow 9"/>
          <p:cNvSpPr/>
          <p:nvPr/>
        </p:nvSpPr>
        <p:spPr>
          <a:xfrm>
            <a:off x="5321487" y="2886961"/>
            <a:ext cx="65205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extBox 10"/>
          <p:cNvSpPr txBox="1"/>
          <p:nvPr/>
        </p:nvSpPr>
        <p:spPr>
          <a:xfrm>
            <a:off x="5973537" y="4023930"/>
            <a:ext cx="2160000" cy="108000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algn="ctr"/>
            <a:r>
              <a:rPr lang="en-GB" sz="1600" dirty="0" smtClean="0"/>
              <a:t>Shallow water equations</a:t>
            </a:r>
            <a:endParaRPr lang="en-GB" sz="1600" dirty="0"/>
          </a:p>
        </p:txBody>
      </p:sp>
      <p:sp>
        <p:nvSpPr>
          <p:cNvPr id="15" name="TextBox 14"/>
          <p:cNvSpPr txBox="1"/>
          <p:nvPr/>
        </p:nvSpPr>
        <p:spPr>
          <a:xfrm>
            <a:off x="6004699" y="1400898"/>
            <a:ext cx="2160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algn="ctr"/>
            <a:r>
              <a:rPr lang="en-GB" dirty="0" smtClean="0"/>
              <a:t>Tide model, bathymetry</a:t>
            </a:r>
            <a:endParaRPr lang="en-GB" dirty="0"/>
          </a:p>
        </p:txBody>
      </p:sp>
      <p:sp>
        <p:nvSpPr>
          <p:cNvPr id="16" name="Right Arrow 15"/>
          <p:cNvSpPr/>
          <p:nvPr/>
        </p:nvSpPr>
        <p:spPr>
          <a:xfrm rot="5400000">
            <a:off x="6838889" y="2126738"/>
            <a:ext cx="440445"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5127" y="106998"/>
            <a:ext cx="2128873" cy="73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ight Arrow 17"/>
          <p:cNvSpPr/>
          <p:nvPr/>
        </p:nvSpPr>
        <p:spPr>
          <a:xfrm rot="10800000">
            <a:off x="5321487" y="4425781"/>
            <a:ext cx="65205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TextBox 18"/>
          <p:cNvSpPr txBox="1"/>
          <p:nvPr/>
        </p:nvSpPr>
        <p:spPr>
          <a:xfrm>
            <a:off x="3146928" y="4023932"/>
            <a:ext cx="2160000" cy="108000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algn="ctr"/>
            <a:r>
              <a:rPr lang="en-GB" dirty="0" smtClean="0"/>
              <a:t>3-/6-hour </a:t>
            </a:r>
            <a:r>
              <a:rPr lang="en-GB" dirty="0"/>
              <a:t>water </a:t>
            </a:r>
            <a:r>
              <a:rPr lang="en-GB" dirty="0" smtClean="0"/>
              <a:t>levels</a:t>
            </a:r>
            <a:endParaRPr lang="en-GB" dirty="0"/>
          </a:p>
        </p:txBody>
      </p:sp>
      <p:sp>
        <p:nvSpPr>
          <p:cNvPr id="20" name="Right Arrow 19"/>
          <p:cNvSpPr/>
          <p:nvPr/>
        </p:nvSpPr>
        <p:spPr>
          <a:xfrm rot="10800000">
            <a:off x="2494878" y="4411532"/>
            <a:ext cx="65205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TextBox 20"/>
          <p:cNvSpPr txBox="1"/>
          <p:nvPr/>
        </p:nvSpPr>
        <p:spPr>
          <a:xfrm>
            <a:off x="334877" y="4023932"/>
            <a:ext cx="2160000" cy="1080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a:r>
              <a:rPr lang="en-GB" sz="1600" dirty="0" smtClean="0"/>
              <a:t>Calculation of return period by fitting data to a probability distribution</a:t>
            </a:r>
            <a:endParaRPr lang="en-GB" sz="1600" dirty="0"/>
          </a:p>
        </p:txBody>
      </p:sp>
      <p:sp>
        <p:nvSpPr>
          <p:cNvPr id="22" name="TextBox 21"/>
          <p:cNvSpPr txBox="1"/>
          <p:nvPr/>
        </p:nvSpPr>
        <p:spPr>
          <a:xfrm>
            <a:off x="462232" y="1677898"/>
            <a:ext cx="4739640" cy="400110"/>
          </a:xfrm>
          <a:prstGeom prst="rect">
            <a:avLst/>
          </a:prstGeom>
          <a:noFill/>
        </p:spPr>
        <p:txBody>
          <a:bodyPr wrap="square" rtlCol="0">
            <a:spAutoFit/>
          </a:bodyPr>
          <a:lstStyle/>
          <a:p>
            <a:r>
              <a:rPr lang="en-GB" sz="2000" b="1" dirty="0" smtClean="0"/>
              <a:t>Typical large-scale modelling procedure</a:t>
            </a:r>
            <a:endParaRPr lang="en-GB" sz="2000" b="1" dirty="0"/>
          </a:p>
        </p:txBody>
      </p:sp>
      <p:sp>
        <p:nvSpPr>
          <p:cNvPr id="23" name="TextBox 22"/>
          <p:cNvSpPr txBox="1"/>
          <p:nvPr/>
        </p:nvSpPr>
        <p:spPr>
          <a:xfrm>
            <a:off x="2690408" y="5846898"/>
            <a:ext cx="3288705" cy="646331"/>
          </a:xfrm>
          <a:prstGeom prst="rect">
            <a:avLst/>
          </a:prstGeom>
          <a:noFill/>
        </p:spPr>
        <p:txBody>
          <a:bodyPr wrap="square" rtlCol="0">
            <a:spAutoFit/>
          </a:bodyPr>
          <a:lstStyle/>
          <a:p>
            <a:r>
              <a:rPr lang="en-GB" b="1" dirty="0" smtClean="0"/>
              <a:t>Trouble: </a:t>
            </a:r>
            <a:r>
              <a:rPr lang="en-GB" dirty="0" smtClean="0"/>
              <a:t>it requires considerable time to prepare and run</a:t>
            </a:r>
          </a:p>
        </p:txBody>
      </p:sp>
      <p:sp>
        <p:nvSpPr>
          <p:cNvPr id="25" name="Right Arrow 24"/>
          <p:cNvSpPr/>
          <p:nvPr/>
        </p:nvSpPr>
        <p:spPr>
          <a:xfrm rot="5400000">
            <a:off x="6838889" y="3651309"/>
            <a:ext cx="440445"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7" name="TextBox 26"/>
          <p:cNvSpPr txBox="1"/>
          <p:nvPr/>
        </p:nvSpPr>
        <p:spPr>
          <a:xfrm>
            <a:off x="5979112" y="5544377"/>
            <a:ext cx="21600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p>
            <a:pPr algn="ctr"/>
            <a:r>
              <a:rPr lang="en-GB" dirty="0" smtClean="0"/>
              <a:t>Calibration with tide gauge records</a:t>
            </a:r>
            <a:endParaRPr lang="en-GB" dirty="0"/>
          </a:p>
        </p:txBody>
      </p:sp>
      <p:sp>
        <p:nvSpPr>
          <p:cNvPr id="28" name="TextBox 27"/>
          <p:cNvSpPr txBox="1"/>
          <p:nvPr/>
        </p:nvSpPr>
        <p:spPr>
          <a:xfrm>
            <a:off x="340452" y="5569899"/>
            <a:ext cx="216000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p>
            <a:pPr algn="ctr"/>
            <a:r>
              <a:rPr lang="en-GB" dirty="0" smtClean="0"/>
              <a:t>Validation with return periods from tide gauge records</a:t>
            </a:r>
            <a:endParaRPr lang="en-GB" dirty="0"/>
          </a:p>
        </p:txBody>
      </p:sp>
      <p:sp>
        <p:nvSpPr>
          <p:cNvPr id="29" name="Right Arrow 28"/>
          <p:cNvSpPr/>
          <p:nvPr/>
        </p:nvSpPr>
        <p:spPr>
          <a:xfrm rot="16200000">
            <a:off x="1200229" y="5171753"/>
            <a:ext cx="440445" cy="304800"/>
          </a:xfrm>
          <a:prstGeom prst="right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0" name="Right Arrow 29"/>
          <p:cNvSpPr/>
          <p:nvPr/>
        </p:nvSpPr>
        <p:spPr>
          <a:xfrm rot="2039490">
            <a:off x="5343933" y="5195298"/>
            <a:ext cx="629333" cy="304800"/>
          </a:xfrm>
          <a:prstGeom prst="right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2" name="Right Arrow 31"/>
          <p:cNvSpPr/>
          <p:nvPr/>
        </p:nvSpPr>
        <p:spPr>
          <a:xfrm rot="16200000">
            <a:off x="6838891" y="5171754"/>
            <a:ext cx="440444" cy="304800"/>
          </a:xfrm>
          <a:prstGeom prst="right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6" name="Title 1"/>
          <p:cNvSpPr>
            <a:spLocks noGrp="1"/>
          </p:cNvSpPr>
          <p:nvPr>
            <p:ph type="title"/>
          </p:nvPr>
        </p:nvSpPr>
        <p:spPr>
          <a:xfrm>
            <a:off x="457200" y="274638"/>
            <a:ext cx="8572500" cy="1143000"/>
          </a:xfrm>
        </p:spPr>
        <p:txBody>
          <a:bodyPr/>
          <a:lstStyle/>
          <a:p>
            <a:r>
              <a:rPr lang="en-US" sz="3400" dirty="0" smtClean="0"/>
              <a:t>Hazard Identification- River &amp; Coastal Flooding</a:t>
            </a:r>
            <a:endParaRPr lang="en-US" sz="3400" dirty="0"/>
          </a:p>
        </p:txBody>
      </p:sp>
      <p:sp>
        <p:nvSpPr>
          <p:cNvPr id="31" name="Title 1"/>
          <p:cNvSpPr txBox="1">
            <a:spLocks/>
          </p:cNvSpPr>
          <p:nvPr/>
        </p:nvSpPr>
        <p:spPr>
          <a:xfrm>
            <a:off x="564588" y="1011238"/>
            <a:ext cx="3347012" cy="70866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algn="l"/>
            <a:r>
              <a:rPr lang="en-GB" sz="3000" dirty="0" smtClean="0"/>
              <a:t>Storm Surges</a:t>
            </a:r>
            <a:endParaRPr lang="en-GB" sz="3000" dirty="0"/>
          </a:p>
        </p:txBody>
      </p:sp>
    </p:spTree>
    <p:extLst>
      <p:ext uri="{BB962C8B-B14F-4D97-AF65-F5344CB8AC3E}">
        <p14:creationId xmlns:p14="http://schemas.microsoft.com/office/powerpoint/2010/main" val="1600577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5" grpId="0" animBg="1"/>
      <p:bldP spid="16" grpId="0" animBg="1"/>
      <p:bldP spid="18" grpId="0" animBg="1"/>
      <p:bldP spid="19" grpId="0" animBg="1"/>
      <p:bldP spid="20" grpId="0" animBg="1"/>
      <p:bldP spid="21" grpId="0" animBg="1"/>
      <p:bldP spid="23" grpId="0"/>
      <p:bldP spid="25" grpId="0" animBg="1"/>
      <p:bldP spid="27" grpId="0" animBg="1"/>
      <p:bldP spid="28" grpId="0" animBg="1"/>
      <p:bldP spid="29" grpId="0" animBg="1"/>
      <p:bldP spid="30" grpId="0" animBg="1"/>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72500" cy="1143000"/>
          </a:xfrm>
        </p:spPr>
        <p:txBody>
          <a:bodyPr/>
          <a:lstStyle/>
          <a:p>
            <a:r>
              <a:rPr lang="en-US" sz="3400" dirty="0" smtClean="0"/>
              <a:t>Hazard Identification- River &amp; Coastal Flooding</a:t>
            </a:r>
            <a:endParaRPr lang="en-US" sz="3400" dirty="0"/>
          </a:p>
        </p:txBody>
      </p:sp>
      <p:sp>
        <p:nvSpPr>
          <p:cNvPr id="9"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7" name="Title 1"/>
          <p:cNvSpPr txBox="1">
            <a:spLocks/>
          </p:cNvSpPr>
          <p:nvPr/>
        </p:nvSpPr>
        <p:spPr>
          <a:xfrm>
            <a:off x="564588" y="1214438"/>
            <a:ext cx="3347012" cy="70866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algn="l"/>
            <a:r>
              <a:rPr lang="en-GB" sz="3000" dirty="0" smtClean="0"/>
              <a:t>Storm Surges</a:t>
            </a:r>
            <a:endParaRPr lang="en-GB" sz="3000" dirty="0"/>
          </a:p>
        </p:txBody>
      </p:sp>
      <p:pic>
        <p:nvPicPr>
          <p:cNvPr id="11" name="Picture 10"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520" y="6173634"/>
            <a:ext cx="986268" cy="639741"/>
          </a:xfrm>
          <a:prstGeom prst="rect">
            <a:avLst/>
          </a:prstGeom>
        </p:spPr>
      </p:pic>
      <p:pic>
        <p:nvPicPr>
          <p:cNvPr id="12" name="Picture 11"/>
          <p:cNvPicPr>
            <a:picLocks noChangeAspect="1"/>
          </p:cNvPicPr>
          <p:nvPr/>
        </p:nvPicPr>
        <p:blipFill>
          <a:blip r:embed="rId3"/>
          <a:stretch>
            <a:fillRect/>
          </a:stretch>
        </p:blipFill>
        <p:spPr>
          <a:xfrm>
            <a:off x="8629041" y="6173635"/>
            <a:ext cx="514959" cy="611514"/>
          </a:xfrm>
          <a:prstGeom prst="rect">
            <a:avLst/>
          </a:prstGeom>
        </p:spPr>
      </p:pic>
      <p:pic>
        <p:nvPicPr>
          <p:cNvPr id="13" name="Picture 12"/>
          <p:cNvPicPr>
            <a:picLocks noChangeAspect="1"/>
          </p:cNvPicPr>
          <p:nvPr/>
        </p:nvPicPr>
        <p:blipFill>
          <a:blip r:embed="rId4"/>
          <a:stretch>
            <a:fillRect/>
          </a:stretch>
        </p:blipFill>
        <p:spPr>
          <a:xfrm>
            <a:off x="7867088" y="6072424"/>
            <a:ext cx="680012" cy="523272"/>
          </a:xfrm>
          <a:prstGeom prst="rect">
            <a:avLst/>
          </a:prstGeom>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377668"/>
            <a:ext cx="4876800" cy="469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573848" y="1988470"/>
            <a:ext cx="3388552" cy="2062103"/>
          </a:xfrm>
          <a:prstGeom prst="rect">
            <a:avLst/>
          </a:prstGeom>
        </p:spPr>
        <p:txBody>
          <a:bodyPr wrap="square">
            <a:spAutoFit/>
          </a:bodyPr>
          <a:lstStyle/>
          <a:p>
            <a:pPr marL="0" indent="0">
              <a:buNone/>
            </a:pPr>
            <a:r>
              <a:rPr lang="pl-PL" sz="1600" dirty="0" smtClean="0"/>
              <a:t>Preliminary </a:t>
            </a:r>
            <a:r>
              <a:rPr lang="pl-PL" sz="1600" dirty="0" err="1" smtClean="0"/>
              <a:t>Results</a:t>
            </a:r>
            <a:r>
              <a:rPr lang="pl-PL" sz="1600" dirty="0" smtClean="0"/>
              <a:t>:</a:t>
            </a:r>
          </a:p>
          <a:p>
            <a:pPr marL="0" indent="0">
              <a:buNone/>
            </a:pPr>
            <a:r>
              <a:rPr lang="pl-PL" sz="1600" dirty="0" err="1" smtClean="0"/>
              <a:t>Occurence</a:t>
            </a:r>
            <a:r>
              <a:rPr lang="pl-PL" sz="1600" dirty="0" smtClean="0"/>
              <a:t> of </a:t>
            </a:r>
            <a:r>
              <a:rPr lang="pl-PL" sz="1600" dirty="0" err="1" smtClean="0"/>
              <a:t>storm</a:t>
            </a:r>
            <a:r>
              <a:rPr lang="pl-PL" sz="1600" dirty="0" smtClean="0"/>
              <a:t> </a:t>
            </a:r>
            <a:r>
              <a:rPr lang="pl-PL" sz="1600" dirty="0" err="1" smtClean="0"/>
              <a:t>surges</a:t>
            </a:r>
            <a:r>
              <a:rPr lang="en-GB" sz="1600" dirty="0"/>
              <a:t/>
            </a:r>
            <a:br>
              <a:rPr lang="en-GB" sz="1600" dirty="0"/>
            </a:br>
            <a:r>
              <a:rPr lang="en-GB" sz="1600" dirty="0"/>
              <a:t>(100-year return period) in Europe in present climate (TU Delft)</a:t>
            </a:r>
          </a:p>
          <a:p>
            <a:pPr marL="0" indent="0">
              <a:buNone/>
            </a:pPr>
            <a:endParaRPr lang="en-IE" sz="1600" dirty="0"/>
          </a:p>
          <a:p>
            <a:pPr marL="0" indent="0">
              <a:buNone/>
            </a:pPr>
            <a:endParaRPr lang="en-IE" sz="1600" dirty="0"/>
          </a:p>
          <a:p>
            <a:pPr marL="0" indent="0">
              <a:buNone/>
            </a:pPr>
            <a:r>
              <a:rPr lang="en-IE" sz="1600" dirty="0" smtClean="0"/>
              <a:t/>
            </a:r>
            <a:br>
              <a:rPr lang="en-IE" sz="1600" dirty="0" smtClean="0"/>
            </a:br>
            <a:endParaRPr lang="en-IE" sz="1600" dirty="0"/>
          </a:p>
        </p:txBody>
      </p:sp>
      <p:pic>
        <p:nvPicPr>
          <p:cNvPr id="1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1778"/>
          <a:stretch/>
        </p:blipFill>
        <p:spPr bwMode="auto">
          <a:xfrm>
            <a:off x="341118" y="3265724"/>
            <a:ext cx="3227582" cy="2343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88900" y="5549204"/>
            <a:ext cx="4259580" cy="523220"/>
          </a:xfrm>
          <a:prstGeom prst="rect">
            <a:avLst/>
          </a:prstGeom>
          <a:noFill/>
        </p:spPr>
        <p:txBody>
          <a:bodyPr wrap="square" rtlCol="0">
            <a:spAutoFit/>
          </a:bodyPr>
          <a:lstStyle/>
          <a:p>
            <a:pPr algn="ctr"/>
            <a:r>
              <a:rPr lang="en-GB" sz="1400" b="1" dirty="0" smtClean="0"/>
              <a:t>Sea level rise up to 2100</a:t>
            </a:r>
          </a:p>
          <a:p>
            <a:pPr algn="ctr"/>
            <a:r>
              <a:rPr lang="en-GB" sz="1400" dirty="0" smtClean="0"/>
              <a:t>IPCC projections by emission scenario.</a:t>
            </a:r>
            <a:endParaRPr lang="en-GB" sz="1400" dirty="0"/>
          </a:p>
        </p:txBody>
      </p:sp>
    </p:spTree>
    <p:extLst>
      <p:ext uri="{BB962C8B-B14F-4D97-AF65-F5344CB8AC3E}">
        <p14:creationId xmlns:p14="http://schemas.microsoft.com/office/powerpoint/2010/main" val="28782279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2656"/>
            <a:ext cx="8229600" cy="1143000"/>
          </a:xfrm>
        </p:spPr>
        <p:txBody>
          <a:bodyPr>
            <a:normAutofit fontScale="90000"/>
          </a:bodyPr>
          <a:lstStyle/>
          <a:p>
            <a:pPr algn="l"/>
            <a:r>
              <a:rPr lang="en-US" dirty="0" smtClean="0"/>
              <a:t>Infrastructure &amp; Societal Vulnerability</a:t>
            </a:r>
            <a:endParaRPr lang="en-GB" dirty="0"/>
          </a:p>
        </p:txBody>
      </p:sp>
      <p:pic>
        <p:nvPicPr>
          <p:cNvPr id="28" name="Picture 3" descr="C:\Users\Zdeněk\Documents\Obrázky\Dopravné\v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214" y="3060451"/>
            <a:ext cx="2016224" cy="13412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5" name="Picture 14"/>
          <p:cNvPicPr>
            <a:picLocks noChangeAspect="1"/>
          </p:cNvPicPr>
          <p:nvPr/>
        </p:nvPicPr>
        <p:blipFill>
          <a:blip r:embed="rId4"/>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16" name="Subtitle 2"/>
          <p:cNvSpPr txBox="1">
            <a:spLocks/>
          </p:cNvSpPr>
          <p:nvPr/>
        </p:nvSpPr>
        <p:spPr bwMode="auto">
          <a:xfrm>
            <a:off x="492306" y="1334456"/>
            <a:ext cx="3558993" cy="300378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800" dirty="0" smtClean="0"/>
              <a:t>Objective </a:t>
            </a:r>
          </a:p>
          <a:p>
            <a:pPr marL="0" indent="0" algn="just">
              <a:buNone/>
            </a:pPr>
            <a:r>
              <a:rPr lang="en-US" sz="1800" dirty="0" smtClean="0"/>
              <a:t>To identify </a:t>
            </a:r>
            <a:r>
              <a:rPr lang="en-US" sz="1800" dirty="0" smtClean="0"/>
              <a:t>critical infrastructures, </a:t>
            </a:r>
            <a:r>
              <a:rPr lang="en-US" sz="1800" dirty="0" smtClean="0"/>
              <a:t>review </a:t>
            </a:r>
            <a:r>
              <a:rPr lang="en-US" sz="1800" dirty="0" smtClean="0"/>
              <a:t>their failures caused by extreme weather events and current means for their protection with the aim to develop an understanding on </a:t>
            </a:r>
            <a:r>
              <a:rPr lang="en-US" sz="1800" dirty="0" smtClean="0">
                <a:ea typeface="Calibri"/>
                <a:cs typeface="Times New Roman"/>
              </a:rPr>
              <a:t>how failure of these infrastructures leads to societal vulnerability. </a:t>
            </a:r>
          </a:p>
          <a:p>
            <a:pPr algn="just">
              <a:lnSpc>
                <a:spcPct val="115000"/>
              </a:lnSpc>
              <a:spcAft>
                <a:spcPts val="0"/>
              </a:spcAft>
            </a:pPr>
            <a:endParaRPr lang="sk-SK" sz="1800" dirty="0" smtClean="0"/>
          </a:p>
        </p:txBody>
      </p:sp>
      <p:pic>
        <p:nvPicPr>
          <p:cNvPr id="2" name="Picture 1"/>
          <p:cNvPicPr>
            <a:picLocks noChangeAspect="1"/>
          </p:cNvPicPr>
          <p:nvPr/>
        </p:nvPicPr>
        <p:blipFill>
          <a:blip r:embed="rId5"/>
          <a:stretch>
            <a:fillRect/>
          </a:stretch>
        </p:blipFill>
        <p:spPr>
          <a:xfrm>
            <a:off x="6942778" y="3031225"/>
            <a:ext cx="1946544" cy="1426475"/>
          </a:xfrm>
          <a:prstGeom prst="rect">
            <a:avLst/>
          </a:prstGeom>
        </p:spPr>
      </p:pic>
      <p:pic>
        <p:nvPicPr>
          <p:cNvPr id="3" name="Picture 2" descr="Dublin Por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2778" y="4610100"/>
            <a:ext cx="1965221" cy="1466357"/>
          </a:xfrm>
          <a:prstGeom prst="rect">
            <a:avLst/>
          </a:prstGeom>
        </p:spPr>
      </p:pic>
      <p:pic>
        <p:nvPicPr>
          <p:cNvPr id="20" name="Picture 19" descr="UK.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0958" y="1182056"/>
            <a:ext cx="2849445" cy="1814895"/>
          </a:xfrm>
          <a:prstGeom prst="rect">
            <a:avLst/>
          </a:prstGeom>
        </p:spPr>
      </p:pic>
      <p:sp>
        <p:nvSpPr>
          <p:cNvPr id="21" name="TextBox 20"/>
          <p:cNvSpPr txBox="1"/>
          <p:nvPr/>
        </p:nvSpPr>
        <p:spPr>
          <a:xfrm>
            <a:off x="534635" y="4025900"/>
            <a:ext cx="6192921" cy="646331"/>
          </a:xfrm>
          <a:prstGeom prst="rect">
            <a:avLst/>
          </a:prstGeom>
          <a:noFill/>
        </p:spPr>
        <p:txBody>
          <a:bodyPr wrap="square" rtlCol="0">
            <a:spAutoFit/>
          </a:bodyPr>
          <a:lstStyle/>
          <a:p>
            <a:pPr algn="just"/>
            <a:r>
              <a:rPr lang="en-IE" dirty="0">
                <a:solidFill>
                  <a:srgbClr val="000000"/>
                </a:solidFill>
                <a:latin typeface="Calibri"/>
                <a:cs typeface="Calibri"/>
              </a:rPr>
              <a:t/>
            </a:r>
            <a:br>
              <a:rPr lang="en-IE" dirty="0">
                <a:solidFill>
                  <a:srgbClr val="000000"/>
                </a:solidFill>
                <a:latin typeface="Calibri"/>
                <a:cs typeface="Calibri"/>
              </a:rPr>
            </a:br>
            <a:endParaRPr lang="en-US" dirty="0">
              <a:latin typeface="Calibri"/>
              <a:cs typeface="Calibri"/>
            </a:endParaRPr>
          </a:p>
        </p:txBody>
      </p:sp>
    </p:spTree>
    <p:extLst>
      <p:ext uri="{BB962C8B-B14F-4D97-AF65-F5344CB8AC3E}">
        <p14:creationId xmlns:p14="http://schemas.microsoft.com/office/powerpoint/2010/main" val="3711582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2656"/>
            <a:ext cx="8229600" cy="1143000"/>
          </a:xfrm>
        </p:spPr>
        <p:txBody>
          <a:bodyPr>
            <a:normAutofit fontScale="90000"/>
          </a:bodyPr>
          <a:lstStyle/>
          <a:p>
            <a:pPr algn="l"/>
            <a:r>
              <a:rPr lang="en-US" dirty="0"/>
              <a:t>Infrastructure &amp; Societal </a:t>
            </a:r>
            <a:r>
              <a:rPr lang="en-US" dirty="0" smtClean="0"/>
              <a:t>Vulnerability</a:t>
            </a:r>
            <a:endParaRPr lang="en-GB" dirty="0"/>
          </a:p>
        </p:txBody>
      </p:sp>
      <p:pic>
        <p:nvPicPr>
          <p:cNvPr id="14" name="Picture 13"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5" name="Picture 14"/>
          <p:cNvPicPr>
            <a:picLocks noChangeAspect="1"/>
          </p:cNvPicPr>
          <p:nvPr/>
        </p:nvPicPr>
        <p:blipFill>
          <a:blip r:embed="rId3"/>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047" y="811311"/>
            <a:ext cx="5236953" cy="256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ubtitle 2"/>
          <p:cNvSpPr txBox="1">
            <a:spLocks/>
          </p:cNvSpPr>
          <p:nvPr/>
        </p:nvSpPr>
        <p:spPr bwMode="auto">
          <a:xfrm>
            <a:off x="4140199" y="3387487"/>
            <a:ext cx="4889501" cy="257024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800" dirty="0" smtClean="0"/>
              <a:t>Vulnerability is:</a:t>
            </a:r>
          </a:p>
          <a:p>
            <a:pPr algn="just"/>
            <a:r>
              <a:rPr lang="en-US" sz="1800" dirty="0" smtClean="0"/>
              <a:t>Multi-Dimensional (e.</a:t>
            </a:r>
            <a:r>
              <a:rPr lang="en-US" sz="1800" dirty="0" smtClean="0"/>
              <a:t>g. physical, social, economic, environmental, institutional etc.)</a:t>
            </a:r>
          </a:p>
          <a:p>
            <a:pPr algn="just"/>
            <a:r>
              <a:rPr lang="en-US" sz="1800" dirty="0" smtClean="0">
                <a:ea typeface="Calibri"/>
                <a:cs typeface="Times New Roman"/>
              </a:rPr>
              <a:t>Dynamic (i.e. it changes with time)</a:t>
            </a:r>
          </a:p>
          <a:p>
            <a:pPr algn="just"/>
            <a:r>
              <a:rPr lang="en-US" sz="1800" dirty="0" smtClean="0">
                <a:ea typeface="Calibri"/>
                <a:cs typeface="Times New Roman"/>
              </a:rPr>
              <a:t>Scale-Dependent (i.e. can be expressed at different scales, from human to household to community to country)</a:t>
            </a:r>
          </a:p>
          <a:p>
            <a:pPr algn="just"/>
            <a:r>
              <a:rPr lang="en-US" sz="1800" dirty="0" smtClean="0">
                <a:ea typeface="Calibri"/>
                <a:cs typeface="Times New Roman"/>
              </a:rPr>
              <a:t>Site-Specific</a:t>
            </a:r>
          </a:p>
          <a:p>
            <a:pPr marL="0" indent="0" algn="just">
              <a:buNone/>
            </a:pPr>
            <a:endParaRPr lang="en-US" sz="1800" dirty="0" smtClean="0">
              <a:ea typeface="Calibri"/>
              <a:cs typeface="Times New Roman"/>
            </a:endParaRPr>
          </a:p>
          <a:p>
            <a:pPr algn="just">
              <a:lnSpc>
                <a:spcPct val="115000"/>
              </a:lnSpc>
              <a:spcAft>
                <a:spcPts val="0"/>
              </a:spcAft>
            </a:pPr>
            <a:endParaRPr lang="sk-SK" sz="1800" dirty="0" smtClean="0"/>
          </a:p>
        </p:txBody>
      </p:sp>
      <p:pic>
        <p:nvPicPr>
          <p:cNvPr id="9" name="Picture 8"/>
          <p:cNvPicPr>
            <a:picLocks noChangeAspect="1"/>
          </p:cNvPicPr>
          <p:nvPr/>
        </p:nvPicPr>
        <p:blipFill>
          <a:blip r:embed="rId5"/>
          <a:stretch>
            <a:fillRect/>
          </a:stretch>
        </p:blipFill>
        <p:spPr>
          <a:xfrm>
            <a:off x="381258" y="3374787"/>
            <a:ext cx="3479800" cy="2342433"/>
          </a:xfrm>
          <a:prstGeom prst="rect">
            <a:avLst/>
          </a:prstGeom>
        </p:spPr>
      </p:pic>
      <p:pic>
        <p:nvPicPr>
          <p:cNvPr id="10" name="Picture 9"/>
          <p:cNvPicPr>
            <a:picLocks noChangeAspect="1"/>
          </p:cNvPicPr>
          <p:nvPr/>
        </p:nvPicPr>
        <p:blipFill>
          <a:blip r:embed="rId6"/>
          <a:stretch>
            <a:fillRect/>
          </a:stretch>
        </p:blipFill>
        <p:spPr>
          <a:xfrm>
            <a:off x="190757" y="1270000"/>
            <a:ext cx="3553501" cy="1727200"/>
          </a:xfrm>
          <a:prstGeom prst="rect">
            <a:avLst/>
          </a:prstGeom>
        </p:spPr>
      </p:pic>
    </p:spTree>
    <p:extLst>
      <p:ext uri="{BB962C8B-B14F-4D97-AF65-F5344CB8AC3E}">
        <p14:creationId xmlns:p14="http://schemas.microsoft.com/office/powerpoint/2010/main" val="10148871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2656"/>
            <a:ext cx="8229600" cy="1143000"/>
          </a:xfrm>
        </p:spPr>
        <p:txBody>
          <a:bodyPr>
            <a:normAutofit fontScale="90000"/>
          </a:bodyPr>
          <a:lstStyle/>
          <a:p>
            <a:pPr algn="l"/>
            <a:r>
              <a:rPr lang="en-US" dirty="0"/>
              <a:t>Infrastructure &amp; Societal </a:t>
            </a:r>
            <a:r>
              <a:rPr lang="en-US" dirty="0" smtClean="0"/>
              <a:t>Vulnerability</a:t>
            </a:r>
            <a:endParaRPr lang="en-GB" dirty="0"/>
          </a:p>
        </p:txBody>
      </p:sp>
      <p:pic>
        <p:nvPicPr>
          <p:cNvPr id="14" name="Picture 13"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5" name="Picture 14"/>
          <p:cNvPicPr>
            <a:picLocks noChangeAspect="1"/>
          </p:cNvPicPr>
          <p:nvPr/>
        </p:nvPicPr>
        <p:blipFill>
          <a:blip r:embed="rId3"/>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657" y="3610158"/>
            <a:ext cx="5236953" cy="256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ubtitle 2"/>
          <p:cNvSpPr txBox="1">
            <a:spLocks/>
          </p:cNvSpPr>
          <p:nvPr/>
        </p:nvSpPr>
        <p:spPr bwMode="auto">
          <a:xfrm>
            <a:off x="483766" y="1236812"/>
            <a:ext cx="7959865" cy="47435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sk-SK" sz="1800" b="1" dirty="0" smtClean="0"/>
              <a:t>V</a:t>
            </a:r>
            <a:r>
              <a:rPr lang="en-US" sz="1800" b="1" dirty="0" err="1" smtClean="0"/>
              <a:t>ulnerability</a:t>
            </a:r>
            <a:r>
              <a:rPr lang="en-US" sz="1800" b="1" dirty="0" smtClean="0"/>
              <a:t> as a function of three elements</a:t>
            </a:r>
            <a:r>
              <a:rPr lang="sk-SK" sz="1800" b="1" dirty="0" smtClean="0"/>
              <a:t> (core factors):</a:t>
            </a:r>
            <a:endParaRPr lang="sk-SK" sz="1800" dirty="0" smtClean="0"/>
          </a:p>
          <a:p>
            <a:pPr algn="just">
              <a:buFont typeface="Arial" panose="020B0604020202020204" pitchFamily="34" charset="0"/>
              <a:buChar char="•"/>
            </a:pPr>
            <a:r>
              <a:rPr lang="en-US" sz="1800" b="1" dirty="0"/>
              <a:t>E</a:t>
            </a:r>
            <a:r>
              <a:rPr lang="en-US" sz="1800" b="1" dirty="0" smtClean="0"/>
              <a:t>xposure</a:t>
            </a:r>
            <a:r>
              <a:rPr lang="en-US" sz="1800" dirty="0" smtClean="0"/>
              <a:t> to extreme weather events</a:t>
            </a:r>
            <a:r>
              <a:rPr lang="sk-SK" sz="1800" dirty="0" smtClean="0"/>
              <a:t> (presence of people</a:t>
            </a:r>
            <a:r>
              <a:rPr lang="en-US" sz="1800" dirty="0" smtClean="0"/>
              <a:t>, livelihoods; environmental services and resources; infrastructure; or economic, social, or cultural assets in places that could be adversely affected)</a:t>
            </a:r>
            <a:r>
              <a:rPr lang="sk-SK" sz="1800" dirty="0" smtClean="0"/>
              <a:t>,</a:t>
            </a:r>
            <a:r>
              <a:rPr lang="en-US" sz="1800" dirty="0" smtClean="0"/>
              <a:t>  </a:t>
            </a:r>
          </a:p>
          <a:p>
            <a:pPr algn="just">
              <a:buFont typeface="Arial" panose="020B0604020202020204" pitchFamily="34" charset="0"/>
              <a:buChar char="•"/>
            </a:pPr>
            <a:r>
              <a:rPr lang="en-US" sz="1800" b="1" dirty="0" smtClean="0"/>
              <a:t>Susceptibility</a:t>
            </a:r>
            <a:r>
              <a:rPr lang="sk-SK" sz="1800" b="1" dirty="0" smtClean="0"/>
              <a:t>: </a:t>
            </a:r>
            <a:r>
              <a:rPr lang="en-US" sz="1800" dirty="0" smtClean="0"/>
              <a:t>the predisposition and likelihood to suffer harm when a hazard strikes a community or a system is exposed</a:t>
            </a:r>
            <a:r>
              <a:rPr lang="sk-SK" sz="1800" dirty="0" smtClean="0"/>
              <a:t>,</a:t>
            </a:r>
          </a:p>
          <a:p>
            <a:pPr algn="just">
              <a:buFont typeface="Arial" panose="020B0604020202020204" pitchFamily="34" charset="0"/>
              <a:buChar char="•"/>
            </a:pPr>
            <a:r>
              <a:rPr lang="sk-SK" sz="1800" b="1" dirty="0"/>
              <a:t>A</a:t>
            </a:r>
            <a:r>
              <a:rPr lang="sk-SK" sz="1800" b="1" dirty="0" smtClean="0"/>
              <a:t>daptive</a:t>
            </a:r>
            <a:r>
              <a:rPr lang="sk-SK" sz="1800" dirty="0" smtClean="0"/>
              <a:t> </a:t>
            </a:r>
            <a:r>
              <a:rPr lang="en-US" sz="1800" b="1" dirty="0"/>
              <a:t>C</a:t>
            </a:r>
            <a:r>
              <a:rPr lang="en-US" sz="1800" b="1" dirty="0" smtClean="0"/>
              <a:t>apacity</a:t>
            </a:r>
            <a:r>
              <a:rPr lang="sk-SK" sz="1800" b="1" dirty="0" smtClean="0"/>
              <a:t>: </a:t>
            </a:r>
            <a:r>
              <a:rPr lang="en-GB" sz="1800" dirty="0" smtClean="0">
                <a:ea typeface="Calibri"/>
                <a:cs typeface="Times New Roman"/>
              </a:rPr>
              <a:t>strengths, attributes, and resources available to an individual, community, society, or organization that can be used to prepare for and undertake actions to reduce adverse impacts, moderate harm, or exploit beneficial opportunities</a:t>
            </a:r>
            <a:r>
              <a:rPr lang="sk-SK" sz="1800" dirty="0" smtClean="0">
                <a:ea typeface="Calibri"/>
                <a:cs typeface="Times New Roman"/>
              </a:rPr>
              <a:t>.</a:t>
            </a:r>
            <a:r>
              <a:rPr lang="en-GB" sz="1800" dirty="0" smtClean="0">
                <a:ea typeface="Calibri"/>
                <a:cs typeface="Times New Roman"/>
              </a:rPr>
              <a:t> </a:t>
            </a:r>
            <a:endParaRPr lang="en-US" sz="1800" dirty="0" smtClean="0"/>
          </a:p>
          <a:p>
            <a:pPr>
              <a:buFont typeface="Arial" panose="020B0604020202020204" pitchFamily="34" charset="0"/>
              <a:buChar char="•"/>
            </a:pPr>
            <a:endParaRPr lang="en-IE" sz="1800" dirty="0" smtClean="0"/>
          </a:p>
        </p:txBody>
      </p:sp>
    </p:spTree>
    <p:extLst>
      <p:ext uri="{BB962C8B-B14F-4D97-AF65-F5344CB8AC3E}">
        <p14:creationId xmlns:p14="http://schemas.microsoft.com/office/powerpoint/2010/main" val="13468567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2656"/>
            <a:ext cx="8229600" cy="1143000"/>
          </a:xfrm>
        </p:spPr>
        <p:txBody>
          <a:bodyPr>
            <a:normAutofit fontScale="90000"/>
          </a:bodyPr>
          <a:lstStyle/>
          <a:p>
            <a:pPr algn="l"/>
            <a:r>
              <a:rPr lang="en-US" dirty="0"/>
              <a:t>Infrastructure &amp; Societal </a:t>
            </a:r>
            <a:r>
              <a:rPr lang="en-US" dirty="0" smtClean="0"/>
              <a:t>Vulnerability</a:t>
            </a:r>
            <a:endParaRPr lang="en-GB" dirty="0"/>
          </a:p>
        </p:txBody>
      </p:sp>
      <p:pic>
        <p:nvPicPr>
          <p:cNvPr id="14" name="Picture 13"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5" name="Picture 14"/>
          <p:cNvPicPr>
            <a:picLocks noChangeAspect="1"/>
          </p:cNvPicPr>
          <p:nvPr/>
        </p:nvPicPr>
        <p:blipFill>
          <a:blip r:embed="rId3"/>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8" name="Subtitle 2"/>
          <p:cNvSpPr txBox="1">
            <a:spLocks/>
          </p:cNvSpPr>
          <p:nvPr/>
        </p:nvSpPr>
        <p:spPr bwMode="auto">
          <a:xfrm>
            <a:off x="457200" y="1393618"/>
            <a:ext cx="7760128" cy="44055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sk-SK" sz="1800" dirty="0" smtClean="0"/>
              <a:t>The RAIN project has d</a:t>
            </a:r>
            <a:r>
              <a:rPr lang="en-US" sz="1800" dirty="0" err="1" smtClean="0"/>
              <a:t>eveloped</a:t>
            </a:r>
            <a:r>
              <a:rPr lang="en-US" sz="1800" dirty="0" smtClean="0"/>
              <a:t> a multilevel approach for measuring societal vulnerability which lead</a:t>
            </a:r>
            <a:r>
              <a:rPr lang="sk-SK" sz="1800" dirty="0" smtClean="0"/>
              <a:t>s</a:t>
            </a:r>
            <a:r>
              <a:rPr lang="en-US" sz="1800" dirty="0" smtClean="0"/>
              <a:t> to the determination of </a:t>
            </a:r>
            <a:r>
              <a:rPr lang="sk-SK" sz="1800" dirty="0" smtClean="0"/>
              <a:t>the </a:t>
            </a:r>
            <a:r>
              <a:rPr lang="en-US" sz="1800" dirty="0" smtClean="0"/>
              <a:t>overall Societal Vulnerability in the form of Vulnerability Index – VI</a:t>
            </a:r>
            <a:r>
              <a:rPr lang="sk-SK" sz="1800" dirty="0" smtClean="0"/>
              <a:t>,</a:t>
            </a:r>
            <a:endParaRPr lang="en-US" sz="1800" dirty="0" smtClean="0"/>
          </a:p>
          <a:p>
            <a:pPr algn="just"/>
            <a:r>
              <a:rPr lang="sk-SK" sz="1800" dirty="0" smtClean="0"/>
              <a:t>The V</a:t>
            </a:r>
            <a:r>
              <a:rPr lang="en-US" sz="1800" dirty="0" err="1" smtClean="0"/>
              <a:t>ulnerability</a:t>
            </a:r>
            <a:r>
              <a:rPr lang="en-US" sz="1800" dirty="0" smtClean="0"/>
              <a:t> Index is formed by the three Vulnerability Core Factors (Exposure - E, Susceptibility - S, and Adaptive Capacity - AC, while Exposure and Susceptibility together create Potential Impact - PI)</a:t>
            </a:r>
            <a:r>
              <a:rPr lang="sk-SK" sz="1800" dirty="0" smtClean="0"/>
              <a:t>,</a:t>
            </a:r>
            <a:r>
              <a:rPr lang="en-US" sz="1800" dirty="0" smtClean="0"/>
              <a:t> </a:t>
            </a:r>
          </a:p>
          <a:p>
            <a:pPr algn="just"/>
            <a:r>
              <a:rPr lang="sk-SK" sz="1800" dirty="0" smtClean="0"/>
              <a:t>E</a:t>
            </a:r>
            <a:r>
              <a:rPr lang="en-US" sz="1800" dirty="0" smtClean="0"/>
              <a:t>ach of these three factors is formed by three different Societal Categories</a:t>
            </a:r>
            <a:r>
              <a:rPr lang="sk-SK" sz="1800" dirty="0" smtClean="0"/>
              <a:t>,</a:t>
            </a:r>
            <a:r>
              <a:rPr lang="en-US" sz="1800" dirty="0" smtClean="0"/>
              <a:t> </a:t>
            </a:r>
          </a:p>
          <a:p>
            <a:pPr algn="just"/>
            <a:r>
              <a:rPr lang="sk-SK" sz="1800" dirty="0" smtClean="0"/>
              <a:t>S</a:t>
            </a:r>
            <a:r>
              <a:rPr lang="en-US" sz="1800" dirty="0" err="1" smtClean="0"/>
              <a:t>ocietal</a:t>
            </a:r>
            <a:r>
              <a:rPr lang="en-US" sz="1800" dirty="0" smtClean="0"/>
              <a:t> Categories are formed by several Vulnerability Indicators</a:t>
            </a:r>
            <a:r>
              <a:rPr lang="sk-SK" sz="1800" dirty="0" smtClean="0"/>
              <a:t>,</a:t>
            </a:r>
            <a:r>
              <a:rPr lang="en-US" sz="1800" dirty="0" smtClean="0"/>
              <a:t> identified and described by 31 indicators of societal vulnerability</a:t>
            </a:r>
            <a:r>
              <a:rPr lang="sk-SK" sz="1800" dirty="0" smtClean="0"/>
              <a:t>,</a:t>
            </a:r>
            <a:r>
              <a:rPr lang="en-US" sz="1800" dirty="0" smtClean="0">
                <a:solidFill>
                  <a:srgbClr val="000000"/>
                </a:solidFill>
                <a:ea typeface="Calibri"/>
                <a:cs typeface="Times New Roman"/>
              </a:rPr>
              <a:t> </a:t>
            </a:r>
          </a:p>
          <a:p>
            <a:pPr algn="just"/>
            <a:r>
              <a:rPr lang="en-US" sz="1800" dirty="0" smtClean="0">
                <a:solidFill>
                  <a:srgbClr val="000000"/>
                </a:solidFill>
                <a:ea typeface="Calibri"/>
                <a:cs typeface="Times New Roman"/>
              </a:rPr>
              <a:t>The Vulnerability Index (VI) </a:t>
            </a:r>
            <a:r>
              <a:rPr lang="sk-SK" sz="1800" dirty="0" smtClean="0">
                <a:solidFill>
                  <a:srgbClr val="000000"/>
                </a:solidFill>
                <a:ea typeface="Calibri"/>
                <a:cs typeface="Times New Roman"/>
              </a:rPr>
              <a:t>- t</a:t>
            </a:r>
            <a:r>
              <a:rPr lang="en-US" sz="1800" dirty="0" smtClean="0">
                <a:solidFill>
                  <a:srgbClr val="000000"/>
                </a:solidFill>
                <a:ea typeface="Calibri"/>
                <a:cs typeface="Times New Roman"/>
              </a:rPr>
              <a:t>he measure of </a:t>
            </a:r>
            <a:r>
              <a:rPr lang="sk-SK" sz="1800" dirty="0" smtClean="0">
                <a:solidFill>
                  <a:srgbClr val="000000"/>
                </a:solidFill>
                <a:ea typeface="Calibri"/>
                <a:cs typeface="Times New Roman"/>
              </a:rPr>
              <a:t>s</a:t>
            </a:r>
            <a:r>
              <a:rPr lang="en-US" sz="1800" dirty="0" err="1" smtClean="0">
                <a:solidFill>
                  <a:srgbClr val="000000"/>
                </a:solidFill>
                <a:ea typeface="Calibri"/>
                <a:cs typeface="Times New Roman"/>
              </a:rPr>
              <a:t>ocietal</a:t>
            </a:r>
            <a:r>
              <a:rPr lang="en-US" sz="1800" dirty="0" smtClean="0">
                <a:solidFill>
                  <a:srgbClr val="000000"/>
                </a:solidFill>
                <a:ea typeface="Calibri"/>
                <a:cs typeface="Times New Roman"/>
              </a:rPr>
              <a:t> </a:t>
            </a:r>
            <a:r>
              <a:rPr lang="sk-SK" sz="1800" dirty="0" smtClean="0">
                <a:solidFill>
                  <a:srgbClr val="000000"/>
                </a:solidFill>
                <a:ea typeface="Calibri"/>
                <a:cs typeface="Times New Roman"/>
              </a:rPr>
              <a:t>v</a:t>
            </a:r>
            <a:r>
              <a:rPr lang="en-US" sz="1800" dirty="0" err="1" smtClean="0">
                <a:solidFill>
                  <a:srgbClr val="000000"/>
                </a:solidFill>
                <a:ea typeface="Calibri"/>
                <a:cs typeface="Times New Roman"/>
              </a:rPr>
              <a:t>ulnerability</a:t>
            </a:r>
            <a:r>
              <a:rPr lang="en-US" sz="1800" dirty="0" smtClean="0">
                <a:solidFill>
                  <a:srgbClr val="000000"/>
                </a:solidFill>
                <a:ea typeface="Calibri"/>
                <a:cs typeface="Times New Roman"/>
              </a:rPr>
              <a:t> calculated on the basis of selected vulnerability indicators. The higher VI value the higher societal vulnerability.</a:t>
            </a:r>
          </a:p>
          <a:p>
            <a:pPr marL="0" indent="0">
              <a:buFont typeface="Arial" charset="0"/>
              <a:buNone/>
            </a:pPr>
            <a:endParaRPr lang="sk-SK" sz="1800" dirty="0"/>
          </a:p>
        </p:txBody>
      </p:sp>
    </p:spTree>
    <p:extLst>
      <p:ext uri="{BB962C8B-B14F-4D97-AF65-F5344CB8AC3E}">
        <p14:creationId xmlns:p14="http://schemas.microsoft.com/office/powerpoint/2010/main" val="200480412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2656"/>
            <a:ext cx="8229600" cy="1143000"/>
          </a:xfrm>
        </p:spPr>
        <p:txBody>
          <a:bodyPr>
            <a:normAutofit fontScale="90000"/>
          </a:bodyPr>
          <a:lstStyle/>
          <a:p>
            <a:pPr algn="l"/>
            <a:r>
              <a:rPr lang="en-US" dirty="0"/>
              <a:t>Infrastructure &amp; Societal </a:t>
            </a:r>
            <a:r>
              <a:rPr lang="en-US" dirty="0" smtClean="0"/>
              <a:t>Vulnerability</a:t>
            </a:r>
            <a:endParaRPr lang="en-GB" dirty="0"/>
          </a:p>
        </p:txBody>
      </p:sp>
      <p:pic>
        <p:nvPicPr>
          <p:cNvPr id="14" name="Picture 13"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5" name="Picture 14"/>
          <p:cNvPicPr>
            <a:picLocks noChangeAspect="1"/>
          </p:cNvPicPr>
          <p:nvPr/>
        </p:nvPicPr>
        <p:blipFill>
          <a:blip r:embed="rId3"/>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61" y="1208087"/>
            <a:ext cx="8471869" cy="496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674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Autofit/>
          </a:bodyPr>
          <a:lstStyle/>
          <a:p>
            <a:pPr algn="just"/>
            <a:r>
              <a:rPr lang="en-US" sz="2000" dirty="0" smtClean="0">
                <a:cs typeface="Arial"/>
              </a:rPr>
              <a:t>Project RAIN – </a:t>
            </a:r>
            <a:r>
              <a:rPr lang="en-US" sz="2000" b="1" i="1" u="sng" dirty="0" smtClean="0">
                <a:cs typeface="Arial"/>
              </a:rPr>
              <a:t>R</a:t>
            </a:r>
            <a:r>
              <a:rPr lang="en-US" sz="2000" i="1" dirty="0" smtClean="0">
                <a:cs typeface="Arial"/>
              </a:rPr>
              <a:t>isk </a:t>
            </a:r>
            <a:r>
              <a:rPr lang="en-US" sz="2000" b="1" i="1" u="sng" dirty="0" smtClean="0">
                <a:cs typeface="Arial"/>
              </a:rPr>
              <a:t>A</a:t>
            </a:r>
            <a:r>
              <a:rPr lang="en-US" sz="2000" i="1" dirty="0" smtClean="0">
                <a:cs typeface="Arial"/>
              </a:rPr>
              <a:t>nalysis of </a:t>
            </a:r>
            <a:r>
              <a:rPr lang="en-US" sz="2000" b="1" i="1" u="sng" dirty="0" err="1" smtClean="0">
                <a:cs typeface="Arial"/>
              </a:rPr>
              <a:t>IN</a:t>
            </a:r>
            <a:r>
              <a:rPr lang="en-US" sz="2000" i="1" dirty="0" err="1" smtClean="0">
                <a:cs typeface="Arial"/>
              </a:rPr>
              <a:t>frastructure</a:t>
            </a:r>
            <a:r>
              <a:rPr lang="en-US" sz="2000" i="1" dirty="0" smtClean="0">
                <a:cs typeface="Arial"/>
              </a:rPr>
              <a:t> Networks in Response to Extreme Weather</a:t>
            </a:r>
          </a:p>
          <a:p>
            <a:pPr algn="just"/>
            <a:r>
              <a:rPr lang="en-US" sz="2000" dirty="0" smtClean="0">
                <a:cs typeface="Arial"/>
              </a:rPr>
              <a:t>FP7 </a:t>
            </a:r>
            <a:r>
              <a:rPr lang="en-GB" sz="2000" dirty="0">
                <a:cs typeface="Arial"/>
              </a:rPr>
              <a:t>Theme 10 - Security Activity </a:t>
            </a:r>
            <a:r>
              <a:rPr lang="en-GB" sz="2000" dirty="0" smtClean="0">
                <a:cs typeface="Arial"/>
              </a:rPr>
              <a:t>- 10.2 </a:t>
            </a:r>
            <a:r>
              <a:rPr lang="en-GB" sz="2000" dirty="0">
                <a:cs typeface="Arial"/>
              </a:rPr>
              <a:t>Security of Infrastructures and Utilities</a:t>
            </a:r>
            <a:r>
              <a:rPr lang="en-US" sz="2000" dirty="0">
                <a:cs typeface="Arial"/>
              </a:rPr>
              <a:t> </a:t>
            </a:r>
            <a:r>
              <a:rPr lang="en-GB" sz="2000" dirty="0" smtClean="0">
                <a:cs typeface="Arial"/>
              </a:rPr>
              <a:t>SEC</a:t>
            </a:r>
            <a:r>
              <a:rPr lang="en-GB" sz="2000" dirty="0">
                <a:cs typeface="Arial"/>
              </a:rPr>
              <a:t>-2013.2.1-2 - Impact of Extreme Weather on Critical Infrastructure'. </a:t>
            </a:r>
            <a:endParaRPr lang="en-US" sz="2000" dirty="0" smtClean="0">
              <a:cs typeface="Arial"/>
            </a:endParaRPr>
          </a:p>
          <a:p>
            <a:pPr marL="365760" lvl="1" indent="0" algn="just">
              <a:buNone/>
            </a:pPr>
            <a:r>
              <a:rPr lang="en-GB" sz="2000" i="1" dirty="0">
                <a:cs typeface="Arial"/>
              </a:rPr>
              <a:t>'Activities will concentrate on targets of an incident or disaster of </a:t>
            </a:r>
            <a:r>
              <a:rPr lang="en-GB" sz="2000" b="1" i="1" dirty="0">
                <a:solidFill>
                  <a:srgbClr val="FF0000"/>
                </a:solidFill>
                <a:cs typeface="Arial"/>
              </a:rPr>
              <a:t>transnational </a:t>
            </a:r>
            <a:r>
              <a:rPr lang="en-GB" sz="2000" b="1" i="1" dirty="0" smtClean="0">
                <a:solidFill>
                  <a:srgbClr val="FF0000"/>
                </a:solidFill>
                <a:cs typeface="Arial"/>
              </a:rPr>
              <a:t>importance</a:t>
            </a:r>
            <a:r>
              <a:rPr lang="en-GB" sz="2000" i="1" dirty="0" smtClean="0">
                <a:cs typeface="Arial"/>
              </a:rPr>
              <a:t>…, </a:t>
            </a:r>
            <a:r>
              <a:rPr lang="en-GB" sz="2000" i="1" dirty="0">
                <a:cs typeface="Arial"/>
              </a:rPr>
              <a:t>significant sites of political </a:t>
            </a:r>
            <a:r>
              <a:rPr lang="en-GB" sz="2000" i="1" dirty="0" smtClean="0">
                <a:cs typeface="Arial"/>
              </a:rPr>
              <a:t>or </a:t>
            </a:r>
            <a:r>
              <a:rPr lang="en-GB" sz="2000" i="1" dirty="0">
                <a:cs typeface="Arial"/>
              </a:rPr>
              <a:t>symbolic </a:t>
            </a:r>
            <a:r>
              <a:rPr lang="en-GB" sz="2000" i="1" dirty="0" smtClean="0">
                <a:cs typeface="Arial"/>
              </a:rPr>
              <a:t>value </a:t>
            </a:r>
            <a:r>
              <a:rPr lang="en-GB" sz="2000" i="1" dirty="0">
                <a:cs typeface="Arial"/>
              </a:rPr>
              <a:t>and utilities being those for energy (including oil, electricity, gas), water, transport (including air, sea, land), communication (including broadcasting), financial, administrative, public health, </a:t>
            </a:r>
            <a:r>
              <a:rPr lang="en-GB" sz="2000" i="1" dirty="0" smtClean="0">
                <a:cs typeface="Arial"/>
              </a:rPr>
              <a:t>etc.</a:t>
            </a:r>
          </a:p>
          <a:p>
            <a:pPr marL="365760" lvl="1" indent="0" algn="just">
              <a:buNone/>
            </a:pPr>
            <a:r>
              <a:rPr lang="en-GB" sz="2000" i="1" dirty="0" smtClean="0">
                <a:cs typeface="Arial"/>
              </a:rPr>
              <a:t>A </a:t>
            </a:r>
            <a:r>
              <a:rPr lang="en-GB" sz="2000" i="1" dirty="0">
                <a:cs typeface="Arial"/>
              </a:rPr>
              <a:t>series of capabilities are required to cope with this mission area, many of which primarily relate to the phases "</a:t>
            </a:r>
            <a:r>
              <a:rPr lang="en-GB" sz="2000" b="1" i="1" dirty="0">
                <a:solidFill>
                  <a:srgbClr val="FF0000"/>
                </a:solidFill>
                <a:cs typeface="Arial"/>
              </a:rPr>
              <a:t>protect</a:t>
            </a:r>
            <a:r>
              <a:rPr lang="en-GB" sz="2000" i="1" dirty="0">
                <a:cs typeface="Arial"/>
              </a:rPr>
              <a:t>" but also "</a:t>
            </a:r>
            <a:r>
              <a:rPr lang="en-GB" sz="2000" b="1" i="1" dirty="0" smtClean="0">
                <a:solidFill>
                  <a:srgbClr val="FF0000"/>
                </a:solidFill>
                <a:cs typeface="Arial"/>
              </a:rPr>
              <a:t>prepare</a:t>
            </a:r>
            <a:r>
              <a:rPr lang="en-GB" sz="2000" i="1" dirty="0" smtClean="0">
                <a:cs typeface="Arial"/>
              </a:rPr>
              <a:t>”.</a:t>
            </a:r>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8" name="Picture 3"/>
          <p:cNvPicPr>
            <a:picLocks noChangeAspect="1" noChangeArrowheads="1"/>
          </p:cNvPicPr>
          <p:nvPr/>
        </p:nvPicPr>
        <p:blipFill>
          <a:blip r:embed="rId3"/>
          <a:srcRect/>
          <a:stretch>
            <a:fillRect/>
          </a:stretch>
        </p:blipFill>
        <p:spPr bwMode="auto">
          <a:xfrm>
            <a:off x="7034213" y="86982"/>
            <a:ext cx="2109787" cy="731838"/>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8374363" y="6173635"/>
            <a:ext cx="514959" cy="611514"/>
          </a:xfrm>
          <a:prstGeom prst="rect">
            <a:avLst/>
          </a:prstGeom>
        </p:spPr>
      </p:pic>
    </p:spTree>
    <p:extLst>
      <p:ext uri="{BB962C8B-B14F-4D97-AF65-F5344CB8AC3E}">
        <p14:creationId xmlns:p14="http://schemas.microsoft.com/office/powerpoint/2010/main" val="32365745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2656"/>
            <a:ext cx="8229600" cy="1143000"/>
          </a:xfrm>
        </p:spPr>
        <p:txBody>
          <a:bodyPr/>
          <a:lstStyle/>
          <a:p>
            <a:pPr algn="l"/>
            <a:r>
              <a:rPr lang="en-US" dirty="0" smtClean="0"/>
              <a:t>Risk Based Decision Framework</a:t>
            </a:r>
            <a:endParaRPr lang="en-GB" dirty="0"/>
          </a:p>
        </p:txBody>
      </p:sp>
      <p:pic>
        <p:nvPicPr>
          <p:cNvPr id="111" name="Picture 110"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13" name="Picture 112"/>
          <p:cNvPicPr>
            <a:picLocks noChangeAspect="1"/>
          </p:cNvPicPr>
          <p:nvPr/>
        </p:nvPicPr>
        <p:blipFill>
          <a:blip r:embed="rId3"/>
          <a:stretch>
            <a:fillRect/>
          </a:stretch>
        </p:blipFill>
        <p:spPr>
          <a:xfrm>
            <a:off x="8374363" y="6173635"/>
            <a:ext cx="514959" cy="611514"/>
          </a:xfrm>
          <a:prstGeom prst="rect">
            <a:avLst/>
          </a:prstGeom>
        </p:spPr>
      </p:pic>
      <p:sp>
        <p:nvSpPr>
          <p:cNvPr id="112"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2" name="Picture 1"/>
          <p:cNvPicPr>
            <a:picLocks noChangeAspect="1"/>
          </p:cNvPicPr>
          <p:nvPr/>
        </p:nvPicPr>
        <p:blipFill>
          <a:blip r:embed="rId4"/>
          <a:stretch>
            <a:fillRect/>
          </a:stretch>
        </p:blipFill>
        <p:spPr>
          <a:xfrm>
            <a:off x="3378200" y="1295400"/>
            <a:ext cx="4530081" cy="5060950"/>
          </a:xfrm>
          <a:prstGeom prst="rect">
            <a:avLst/>
          </a:prstGeom>
        </p:spPr>
      </p:pic>
      <p:pic>
        <p:nvPicPr>
          <p:cNvPr id="3" name="Picture 2"/>
          <p:cNvPicPr>
            <a:picLocks noChangeAspect="1"/>
          </p:cNvPicPr>
          <p:nvPr/>
        </p:nvPicPr>
        <p:blipFill>
          <a:blip r:embed="rId5"/>
          <a:stretch>
            <a:fillRect/>
          </a:stretch>
        </p:blipFill>
        <p:spPr>
          <a:xfrm>
            <a:off x="92626" y="2822722"/>
            <a:ext cx="3285574" cy="3350912"/>
          </a:xfrm>
          <a:prstGeom prst="rect">
            <a:avLst/>
          </a:prstGeom>
        </p:spPr>
      </p:pic>
      <p:sp>
        <p:nvSpPr>
          <p:cNvPr id="110" name="TextBox 109"/>
          <p:cNvSpPr txBox="1"/>
          <p:nvPr/>
        </p:nvSpPr>
        <p:spPr>
          <a:xfrm>
            <a:off x="6593831" y="5833426"/>
            <a:ext cx="2092969" cy="246221"/>
          </a:xfrm>
          <a:prstGeom prst="rect">
            <a:avLst/>
          </a:prstGeom>
          <a:noFill/>
        </p:spPr>
        <p:txBody>
          <a:bodyPr wrap="square" rtlCol="0">
            <a:spAutoFit/>
          </a:bodyPr>
          <a:lstStyle/>
          <a:p>
            <a:r>
              <a:rPr lang="en-GB" sz="1000" dirty="0" smtClean="0"/>
              <a:t>Source: United Nations University</a:t>
            </a:r>
            <a:endParaRPr lang="en-GB" sz="1000" dirty="0"/>
          </a:p>
        </p:txBody>
      </p:sp>
    </p:spTree>
    <p:extLst>
      <p:ext uri="{BB962C8B-B14F-4D97-AF65-F5344CB8AC3E}">
        <p14:creationId xmlns:p14="http://schemas.microsoft.com/office/powerpoint/2010/main" val="4798078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85200" cy="1143000"/>
          </a:xfrm>
        </p:spPr>
        <p:txBody>
          <a:bodyPr/>
          <a:lstStyle/>
          <a:p>
            <a:r>
              <a:rPr lang="en-US" sz="3600" dirty="0" smtClean="0"/>
              <a:t>Risk Based Decision Framework </a:t>
            </a:r>
            <a:r>
              <a:rPr lang="en-US" sz="3600" dirty="0"/>
              <a:t>- </a:t>
            </a:r>
            <a:r>
              <a:rPr lang="en-US" sz="3600" dirty="0" smtClean="0"/>
              <a:t>Objectives</a:t>
            </a:r>
            <a:endParaRPr lang="en-US" sz="3600" dirty="0"/>
          </a:p>
        </p:txBody>
      </p:sp>
      <p:sp>
        <p:nvSpPr>
          <p:cNvPr id="3" name="Content Placeholder 2"/>
          <p:cNvSpPr>
            <a:spLocks noGrp="1"/>
          </p:cNvSpPr>
          <p:nvPr>
            <p:ph idx="1"/>
          </p:nvPr>
        </p:nvSpPr>
        <p:spPr>
          <a:xfrm>
            <a:off x="457200" y="1423226"/>
            <a:ext cx="4851400" cy="4933124"/>
          </a:xfrm>
        </p:spPr>
        <p:txBody>
          <a:bodyPr>
            <a:noAutofit/>
          </a:bodyPr>
          <a:lstStyle/>
          <a:p>
            <a:pPr marL="342900" indent="-342900" algn="just">
              <a:buFont typeface="+mj-lt"/>
              <a:buAutoNum type="arabicPeriod"/>
            </a:pPr>
            <a:r>
              <a:rPr lang="en-US" sz="1800" dirty="0" smtClean="0"/>
              <a:t>To </a:t>
            </a:r>
            <a:r>
              <a:rPr lang="en-US" sz="1800" dirty="0" smtClean="0"/>
              <a:t>address </a:t>
            </a:r>
            <a:r>
              <a:rPr lang="en-US" sz="1800" dirty="0"/>
              <a:t>the </a:t>
            </a:r>
            <a:r>
              <a:rPr lang="en-US" sz="1800" dirty="0" err="1"/>
              <a:t>modelling</a:t>
            </a:r>
            <a:r>
              <a:rPr lang="en-US" sz="1800" dirty="0"/>
              <a:t> approaches for critical </a:t>
            </a:r>
            <a:r>
              <a:rPr lang="en-US" sz="1800" dirty="0" smtClean="0"/>
              <a:t>infrastructures </a:t>
            </a:r>
            <a:r>
              <a:rPr lang="en-US" sz="1800" dirty="0"/>
              <a:t>which are highly interconnected and form ‘</a:t>
            </a:r>
            <a:r>
              <a:rPr lang="en-US" sz="1800" dirty="0">
                <a:solidFill>
                  <a:srgbClr val="FF0000"/>
                </a:solidFill>
              </a:rPr>
              <a:t>systems of systems</a:t>
            </a:r>
            <a:r>
              <a:rPr lang="en-US" sz="1800" dirty="0"/>
              <a:t>’ that tend to be </a:t>
            </a:r>
            <a:r>
              <a:rPr lang="en-US" sz="1800" dirty="0">
                <a:solidFill>
                  <a:srgbClr val="FF0000"/>
                </a:solidFill>
              </a:rPr>
              <a:t>vulnerable</a:t>
            </a:r>
            <a:r>
              <a:rPr lang="en-US" sz="1800" dirty="0"/>
              <a:t> </a:t>
            </a:r>
            <a:r>
              <a:rPr lang="en-US" sz="1800" dirty="0">
                <a:solidFill>
                  <a:srgbClr val="FF0000"/>
                </a:solidFill>
              </a:rPr>
              <a:t>during extreme </a:t>
            </a:r>
            <a:r>
              <a:rPr lang="en-US" sz="1800" dirty="0" smtClean="0">
                <a:solidFill>
                  <a:srgbClr val="FF0000"/>
                </a:solidFill>
              </a:rPr>
              <a:t>weather events</a:t>
            </a:r>
            <a:r>
              <a:rPr lang="en-US" sz="1800" dirty="0"/>
              <a:t>. </a:t>
            </a:r>
          </a:p>
          <a:p>
            <a:pPr marL="342900" indent="-342900" algn="just">
              <a:buFont typeface="+mj-lt"/>
              <a:buAutoNum type="arabicPeriod"/>
            </a:pPr>
            <a:r>
              <a:rPr lang="en-US" sz="1800" dirty="0" smtClean="0"/>
              <a:t>To </a:t>
            </a:r>
            <a:r>
              <a:rPr lang="en-US" sz="1800" dirty="0"/>
              <a:t>contribute to the development of a framework and methods for the </a:t>
            </a:r>
            <a:r>
              <a:rPr lang="en-US" sz="1800" dirty="0">
                <a:solidFill>
                  <a:srgbClr val="FF0000"/>
                </a:solidFill>
              </a:rPr>
              <a:t>quantitative analysis of risks for interconnected infrastructures</a:t>
            </a:r>
            <a:r>
              <a:rPr lang="en-US" sz="1800" dirty="0"/>
              <a:t>. </a:t>
            </a:r>
            <a:endParaRPr lang="en-US" sz="1800" dirty="0" smtClean="0"/>
          </a:p>
          <a:p>
            <a:pPr algn="just">
              <a:buFont typeface="+mj-lt"/>
              <a:buAutoNum type="arabicPeriod"/>
            </a:pPr>
            <a:r>
              <a:rPr lang="en-US" sz="1800" dirty="0"/>
              <a:t>To assess </a:t>
            </a:r>
            <a:r>
              <a:rPr lang="en-US" sz="1800" dirty="0">
                <a:solidFill>
                  <a:srgbClr val="FF0000"/>
                </a:solidFill>
              </a:rPr>
              <a:t>the societal, security and economic impacts </a:t>
            </a:r>
            <a:r>
              <a:rPr lang="en-US" sz="1800" dirty="0"/>
              <a:t>of critical infrastructure failures, </a:t>
            </a:r>
            <a:r>
              <a:rPr lang="en-US" sz="1800" dirty="0">
                <a:solidFill>
                  <a:srgbClr val="FF0000"/>
                </a:solidFill>
              </a:rPr>
              <a:t>based on single and multi-mode failures</a:t>
            </a:r>
            <a:r>
              <a:rPr lang="en-US" sz="1800" dirty="0"/>
              <a:t>. Based on the </a:t>
            </a:r>
            <a:r>
              <a:rPr lang="en-US" sz="1800" dirty="0">
                <a:solidFill>
                  <a:srgbClr val="FF0000"/>
                </a:solidFill>
              </a:rPr>
              <a:t>impacts </a:t>
            </a:r>
            <a:r>
              <a:rPr lang="en-US" sz="1800" dirty="0"/>
              <a:t>of the failures, </a:t>
            </a:r>
            <a:r>
              <a:rPr lang="en-US" sz="1800" dirty="0">
                <a:solidFill>
                  <a:srgbClr val="FF0000"/>
                </a:solidFill>
              </a:rPr>
              <a:t>quantifiable benefits</a:t>
            </a:r>
            <a:r>
              <a:rPr lang="en-US" sz="1800" dirty="0"/>
              <a:t> (from a societal, security and economic standpoint) </a:t>
            </a:r>
            <a:r>
              <a:rPr lang="en-US" sz="1800" dirty="0">
                <a:solidFill>
                  <a:srgbClr val="FF0000"/>
                </a:solidFill>
              </a:rPr>
              <a:t>of providing resilient infrastructure </a:t>
            </a:r>
            <a:r>
              <a:rPr lang="en-US" sz="1800" dirty="0"/>
              <a:t>need to be identified. </a:t>
            </a:r>
          </a:p>
          <a:p>
            <a:pPr marL="342900" indent="-342900" algn="just">
              <a:buFont typeface="+mj-lt"/>
              <a:buAutoNum type="arabicPeriod"/>
            </a:pPr>
            <a:endParaRPr lang="nl-NL" sz="1800" dirty="0"/>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3"/>
          <a:stretch>
            <a:fillRect/>
          </a:stretch>
        </p:blipFill>
        <p:spPr>
          <a:xfrm>
            <a:off x="8374363" y="6173635"/>
            <a:ext cx="514959" cy="611514"/>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12" name="Picture 3"/>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5308600" y="2158266"/>
            <a:ext cx="3960675" cy="2959834"/>
          </a:xfrm>
          <a:prstGeom prst="rect">
            <a:avLst/>
          </a:prstGeom>
          <a:noFill/>
          <a:ln w="9525">
            <a:noFill/>
            <a:miter lim="800000"/>
            <a:headEnd/>
            <a:tailEnd/>
          </a:ln>
        </p:spPr>
      </p:pic>
    </p:spTree>
    <p:extLst>
      <p:ext uri="{BB962C8B-B14F-4D97-AF65-F5344CB8AC3E}">
        <p14:creationId xmlns:p14="http://schemas.microsoft.com/office/powerpoint/2010/main" val="208778314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85200" cy="1143000"/>
          </a:xfrm>
        </p:spPr>
        <p:txBody>
          <a:bodyPr/>
          <a:lstStyle/>
          <a:p>
            <a:r>
              <a:rPr lang="en-US" sz="3600" dirty="0" smtClean="0"/>
              <a:t>Risk Based Decision Framework </a:t>
            </a:r>
            <a:r>
              <a:rPr lang="en-US" sz="3600" dirty="0"/>
              <a:t>- </a:t>
            </a:r>
            <a:r>
              <a:rPr lang="en-US" sz="3600" dirty="0" smtClean="0"/>
              <a:t>Generation</a:t>
            </a:r>
            <a:endParaRPr lang="en-US" sz="3600" dirty="0"/>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3"/>
          <a:stretch>
            <a:fillRect/>
          </a:stretch>
        </p:blipFill>
        <p:spPr>
          <a:xfrm>
            <a:off x="8374363" y="6173635"/>
            <a:ext cx="514959" cy="611514"/>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4060" y="1160145"/>
            <a:ext cx="4536440" cy="5561330"/>
          </a:xfrm>
          <a:prstGeom prst="rect">
            <a:avLst/>
          </a:prstGeom>
          <a:noFill/>
          <a:ln>
            <a:noFill/>
          </a:ln>
        </p:spPr>
      </p:pic>
    </p:spTree>
    <p:extLst>
      <p:ext uri="{BB962C8B-B14F-4D97-AF65-F5344CB8AC3E}">
        <p14:creationId xmlns:p14="http://schemas.microsoft.com/office/powerpoint/2010/main" val="34669875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85200" cy="1143000"/>
          </a:xfrm>
        </p:spPr>
        <p:txBody>
          <a:bodyPr/>
          <a:lstStyle/>
          <a:p>
            <a:pPr algn="l"/>
            <a:r>
              <a:rPr lang="en-US" sz="3600" dirty="0" smtClean="0"/>
              <a:t>Risk Based Decision Framework - Evaluation</a:t>
            </a:r>
            <a:endParaRPr lang="en-US" sz="3600" dirty="0"/>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3"/>
          <a:stretch>
            <a:fillRect/>
          </a:stretch>
        </p:blipFill>
        <p:spPr>
          <a:xfrm>
            <a:off x="8374363" y="6173635"/>
            <a:ext cx="514959" cy="611514"/>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18" name="Rectangle 17"/>
          <p:cNvSpPr/>
          <p:nvPr/>
        </p:nvSpPr>
        <p:spPr>
          <a:xfrm>
            <a:off x="457200" y="1412208"/>
            <a:ext cx="2489200" cy="1569660"/>
          </a:xfrm>
          <a:prstGeom prst="rect">
            <a:avLst/>
          </a:prstGeom>
        </p:spPr>
        <p:txBody>
          <a:bodyPr wrap="square">
            <a:spAutoFit/>
          </a:bodyPr>
          <a:lstStyle/>
          <a:p>
            <a:pPr marL="0" indent="0">
              <a:buNone/>
            </a:pPr>
            <a:r>
              <a:rPr lang="ga-IE" sz="1600" dirty="0" smtClean="0"/>
              <a:t>Generation of Inference Networks (Bayesian Networks): </a:t>
            </a:r>
            <a:endParaRPr lang="en-IE" sz="1600" dirty="0"/>
          </a:p>
          <a:p>
            <a:pPr marL="0" indent="0">
              <a:buNone/>
            </a:pPr>
            <a:endParaRPr lang="en-IE" sz="1600" dirty="0"/>
          </a:p>
          <a:p>
            <a:pPr marL="0" indent="0">
              <a:buNone/>
            </a:pPr>
            <a:r>
              <a:rPr lang="en-IE" sz="1600" dirty="0" smtClean="0"/>
              <a:t/>
            </a:r>
            <a:br>
              <a:rPr lang="en-IE" sz="1600" dirty="0" smtClean="0"/>
            </a:br>
            <a:endParaRPr lang="en-IE" sz="1600" dirty="0"/>
          </a:p>
        </p:txBody>
      </p:sp>
      <p:pic>
        <p:nvPicPr>
          <p:cNvPr id="5" name="Picture 4"/>
          <p:cNvPicPr>
            <a:picLocks noChangeAspect="1"/>
          </p:cNvPicPr>
          <p:nvPr/>
        </p:nvPicPr>
        <p:blipFill>
          <a:blip r:embed="rId4"/>
          <a:stretch>
            <a:fillRect/>
          </a:stretch>
        </p:blipFill>
        <p:spPr>
          <a:xfrm>
            <a:off x="457200" y="2197100"/>
            <a:ext cx="8407400" cy="3810000"/>
          </a:xfrm>
          <a:prstGeom prst="rect">
            <a:avLst/>
          </a:prstGeom>
        </p:spPr>
      </p:pic>
    </p:spTree>
    <p:extLst>
      <p:ext uri="{BB962C8B-B14F-4D97-AF65-F5344CB8AC3E}">
        <p14:creationId xmlns:p14="http://schemas.microsoft.com/office/powerpoint/2010/main" val="22815507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85200" cy="1143000"/>
          </a:xfrm>
        </p:spPr>
        <p:txBody>
          <a:bodyPr/>
          <a:lstStyle/>
          <a:p>
            <a:pPr algn="l"/>
            <a:r>
              <a:rPr lang="en-US" sz="3600" dirty="0" smtClean="0"/>
              <a:t>Risk Based Decision Framework - Evaluation</a:t>
            </a:r>
            <a:endParaRPr lang="en-US" sz="3600" dirty="0"/>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3"/>
          <a:stretch>
            <a:fillRect/>
          </a:stretch>
        </p:blipFill>
        <p:spPr>
          <a:xfrm>
            <a:off x="8374363" y="6173635"/>
            <a:ext cx="514959" cy="611514"/>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18" name="Rectangle 17"/>
          <p:cNvSpPr/>
          <p:nvPr/>
        </p:nvSpPr>
        <p:spPr>
          <a:xfrm>
            <a:off x="457200" y="1412208"/>
            <a:ext cx="5295900" cy="1323439"/>
          </a:xfrm>
          <a:prstGeom prst="rect">
            <a:avLst/>
          </a:prstGeom>
        </p:spPr>
        <p:txBody>
          <a:bodyPr wrap="square">
            <a:spAutoFit/>
          </a:bodyPr>
          <a:lstStyle/>
          <a:p>
            <a:pPr marL="0" indent="0">
              <a:buNone/>
            </a:pPr>
            <a:r>
              <a:rPr lang="ga-IE" sz="1600" dirty="0" smtClean="0"/>
              <a:t>Combining Infrastructure Network </a:t>
            </a:r>
          </a:p>
          <a:p>
            <a:pPr marL="0" indent="0">
              <a:buNone/>
            </a:pPr>
            <a:r>
              <a:rPr lang="ga-IE" sz="1600" dirty="0" smtClean="0"/>
              <a:t>&amp; Inference Networks: </a:t>
            </a:r>
            <a:endParaRPr lang="en-IE" sz="1600" dirty="0"/>
          </a:p>
          <a:p>
            <a:pPr marL="0" indent="0">
              <a:buNone/>
            </a:pPr>
            <a:endParaRPr lang="en-IE" sz="1600" dirty="0"/>
          </a:p>
          <a:p>
            <a:pPr marL="0" indent="0">
              <a:buNone/>
            </a:pPr>
            <a:r>
              <a:rPr lang="en-IE" sz="1600" dirty="0" smtClean="0"/>
              <a:t/>
            </a:r>
            <a:br>
              <a:rPr lang="en-IE" sz="1600" dirty="0" smtClean="0"/>
            </a:br>
            <a:endParaRPr lang="en-IE" sz="1600" dirty="0"/>
          </a:p>
        </p:txBody>
      </p:sp>
      <p:pic>
        <p:nvPicPr>
          <p:cNvPr id="3" name="Picture 2"/>
          <p:cNvPicPr>
            <a:picLocks noChangeAspect="1"/>
          </p:cNvPicPr>
          <p:nvPr/>
        </p:nvPicPr>
        <p:blipFill>
          <a:blip r:embed="rId4"/>
          <a:stretch>
            <a:fillRect/>
          </a:stretch>
        </p:blipFill>
        <p:spPr>
          <a:xfrm>
            <a:off x="4080371" y="1066799"/>
            <a:ext cx="4542929" cy="5504571"/>
          </a:xfrm>
          <a:prstGeom prst="rect">
            <a:avLst/>
          </a:prstGeom>
        </p:spPr>
      </p:pic>
    </p:spTree>
    <p:extLst>
      <p:ext uri="{BB962C8B-B14F-4D97-AF65-F5344CB8AC3E}">
        <p14:creationId xmlns:p14="http://schemas.microsoft.com/office/powerpoint/2010/main" val="36491011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85200" cy="1143000"/>
          </a:xfrm>
        </p:spPr>
        <p:txBody>
          <a:bodyPr/>
          <a:lstStyle/>
          <a:p>
            <a:pPr algn="l"/>
            <a:r>
              <a:rPr lang="en-US" sz="3600" dirty="0" smtClean="0"/>
              <a:t>Risk Based Decision Framework - Evaluation</a:t>
            </a:r>
            <a:endParaRPr lang="en-US" sz="3600" dirty="0"/>
          </a:p>
        </p:txBody>
      </p:sp>
      <p:pic>
        <p:nvPicPr>
          <p:cNvPr id="9" name="Picture 8"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3"/>
          <a:stretch>
            <a:fillRect/>
          </a:stretch>
        </p:blipFill>
        <p:spPr>
          <a:xfrm>
            <a:off x="8374363" y="6173635"/>
            <a:ext cx="514959" cy="611514"/>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pic>
        <p:nvPicPr>
          <p:cNvPr id="17" name="Picture 16"/>
          <p:cNvPicPr/>
          <p:nvPr/>
        </p:nvPicPr>
        <p:blipFill>
          <a:blip r:embed="rId4" cstate="print">
            <a:clrChange>
              <a:clrFrom>
                <a:srgbClr val="FFFFFF"/>
              </a:clrFrom>
              <a:clrTo>
                <a:srgbClr val="FFFFFF">
                  <a:alpha val="0"/>
                </a:srgbClr>
              </a:clrTo>
            </a:clrChange>
          </a:blip>
          <a:srcRect r="462" b="3117"/>
          <a:stretch>
            <a:fillRect/>
          </a:stretch>
        </p:blipFill>
        <p:spPr bwMode="auto">
          <a:xfrm>
            <a:off x="2270480" y="1188595"/>
            <a:ext cx="6499612" cy="5167755"/>
          </a:xfrm>
          <a:prstGeom prst="rect">
            <a:avLst/>
          </a:prstGeom>
          <a:noFill/>
          <a:ln w="9525">
            <a:noFill/>
            <a:miter lim="800000"/>
            <a:headEnd/>
            <a:tailEnd/>
          </a:ln>
        </p:spPr>
      </p:pic>
      <p:sp>
        <p:nvSpPr>
          <p:cNvPr id="18" name="Rectangle 17"/>
          <p:cNvSpPr/>
          <p:nvPr/>
        </p:nvSpPr>
        <p:spPr>
          <a:xfrm>
            <a:off x="457200" y="1412208"/>
            <a:ext cx="2489200" cy="2554545"/>
          </a:xfrm>
          <a:prstGeom prst="rect">
            <a:avLst/>
          </a:prstGeom>
        </p:spPr>
        <p:txBody>
          <a:bodyPr wrap="square">
            <a:spAutoFit/>
          </a:bodyPr>
          <a:lstStyle/>
          <a:p>
            <a:pPr marL="0" indent="0">
              <a:buNone/>
            </a:pPr>
            <a:r>
              <a:rPr lang="ga-IE" sz="1600" dirty="0" smtClean="0"/>
              <a:t>Considering Single Mode, Multi Mode Risks (Cascading Effects) &amp; Assessment/Optimisation of Mitigation Measures (i.e. Risk Based Decision Making):</a:t>
            </a:r>
            <a:endParaRPr lang="en-IE" sz="1600" dirty="0"/>
          </a:p>
          <a:p>
            <a:pPr marL="0" indent="0">
              <a:buNone/>
            </a:pPr>
            <a:endParaRPr lang="en-IE" sz="1600" dirty="0"/>
          </a:p>
          <a:p>
            <a:pPr marL="0" indent="0">
              <a:buNone/>
            </a:pPr>
            <a:r>
              <a:rPr lang="en-IE" sz="1600" dirty="0" smtClean="0"/>
              <a:t/>
            </a:r>
            <a:br>
              <a:rPr lang="en-IE" sz="1600" dirty="0" smtClean="0"/>
            </a:br>
            <a:endParaRPr lang="en-IE" sz="1600" dirty="0"/>
          </a:p>
        </p:txBody>
      </p:sp>
      <p:pic>
        <p:nvPicPr>
          <p:cNvPr id="3" name="Picture 2"/>
          <p:cNvPicPr>
            <a:picLocks noChangeAspect="1"/>
          </p:cNvPicPr>
          <p:nvPr/>
        </p:nvPicPr>
        <p:blipFill>
          <a:blip r:embed="rId5"/>
          <a:stretch>
            <a:fillRect/>
          </a:stretch>
        </p:blipFill>
        <p:spPr>
          <a:xfrm>
            <a:off x="6723416" y="5092699"/>
            <a:ext cx="2297354" cy="1692449"/>
          </a:xfrm>
          <a:prstGeom prst="rect">
            <a:avLst/>
          </a:prstGeom>
        </p:spPr>
      </p:pic>
    </p:spTree>
    <p:extLst>
      <p:ext uri="{BB962C8B-B14F-4D97-AF65-F5344CB8AC3E}">
        <p14:creationId xmlns:p14="http://schemas.microsoft.com/office/powerpoint/2010/main" val="346396893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628800"/>
            <a:ext cx="8229600" cy="2429624"/>
          </a:xfrm>
        </p:spPr>
        <p:txBody>
          <a:bodyPr>
            <a:normAutofit/>
          </a:bodyPr>
          <a:lstStyle/>
          <a:p>
            <a:pPr algn="just"/>
            <a:r>
              <a:rPr lang="en-US" sz="2000" b="1" dirty="0">
                <a:solidFill>
                  <a:srgbClr val="FF0000"/>
                </a:solidFill>
              </a:rPr>
              <a:t>R</a:t>
            </a:r>
            <a:r>
              <a:rPr lang="en-US" sz="2000" b="1" dirty="0" smtClean="0">
                <a:solidFill>
                  <a:srgbClr val="FF0000"/>
                </a:solidFill>
              </a:rPr>
              <a:t>isk </a:t>
            </a:r>
            <a:r>
              <a:rPr lang="en-US" sz="2000" b="1" dirty="0">
                <a:solidFill>
                  <a:srgbClr val="FF0000"/>
                </a:solidFill>
              </a:rPr>
              <a:t>procedure</a:t>
            </a:r>
            <a:r>
              <a:rPr lang="en-US" sz="2000" dirty="0"/>
              <a:t> </a:t>
            </a:r>
            <a:r>
              <a:rPr lang="en-US" sz="2000" dirty="0" smtClean="0"/>
              <a:t>is being </a:t>
            </a:r>
            <a:r>
              <a:rPr lang="en-US" sz="2000" b="1" dirty="0" smtClean="0">
                <a:solidFill>
                  <a:srgbClr val="FF0000"/>
                </a:solidFill>
              </a:rPr>
              <a:t>benchmarked </a:t>
            </a:r>
            <a:r>
              <a:rPr lang="en-US" sz="2000" b="1" dirty="0">
                <a:solidFill>
                  <a:srgbClr val="FF0000"/>
                </a:solidFill>
              </a:rPr>
              <a:t>against case studies </a:t>
            </a:r>
            <a:r>
              <a:rPr lang="en-US" sz="2000" dirty="0"/>
              <a:t>conducted on the critical transport and operational tactical connections of the </a:t>
            </a:r>
            <a:r>
              <a:rPr lang="en-US" sz="2000" b="1" dirty="0" err="1">
                <a:solidFill>
                  <a:srgbClr val="FF0000"/>
                </a:solidFill>
              </a:rPr>
              <a:t>Loviisa</a:t>
            </a:r>
            <a:r>
              <a:rPr lang="en-US" sz="2000" b="1" dirty="0">
                <a:solidFill>
                  <a:srgbClr val="FF0000"/>
                </a:solidFill>
              </a:rPr>
              <a:t> nuclear reactor </a:t>
            </a:r>
            <a:r>
              <a:rPr lang="en-US" sz="2000" dirty="0"/>
              <a:t>as a result of sudden </a:t>
            </a:r>
            <a:r>
              <a:rPr lang="en-US" sz="2000" b="1" dirty="0">
                <a:solidFill>
                  <a:srgbClr val="FF0000"/>
                </a:solidFill>
              </a:rPr>
              <a:t>flooding and rising seawaters at the Gulf of Finland</a:t>
            </a:r>
            <a:r>
              <a:rPr lang="en-US" sz="2000" dirty="0"/>
              <a:t>. The focus of the benchmarking will be on early warning, response and consequence management of the Finnish National Security authorities and the management of the </a:t>
            </a:r>
            <a:r>
              <a:rPr lang="en-US" sz="2000" dirty="0" err="1"/>
              <a:t>Loviisa</a:t>
            </a:r>
            <a:r>
              <a:rPr lang="en-US" sz="2000" dirty="0"/>
              <a:t> Nuclear </a:t>
            </a:r>
            <a:r>
              <a:rPr lang="en-US" sz="2000" dirty="0" smtClean="0"/>
              <a:t>plant. </a:t>
            </a:r>
            <a:endParaRPr lang="en-US" sz="2000" dirty="0"/>
          </a:p>
          <a:p>
            <a:endParaRPr lang="sk-SK" sz="2000" dirty="0" smtClean="0">
              <a:latin typeface="Times New Roman"/>
              <a:ea typeface="MS Mincho"/>
            </a:endParaRPr>
          </a:p>
          <a:p>
            <a:endParaRPr lang="sk-SK" sz="2000" dirty="0" smtClean="0">
              <a:latin typeface="Times New Roman"/>
              <a:ea typeface="MS Mincho"/>
            </a:endParaRPr>
          </a:p>
        </p:txBody>
      </p:sp>
      <p:pic>
        <p:nvPicPr>
          <p:cNvPr id="4" name="Picture 3" descr="Loviisan_voimalaitos_ilmas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3933056"/>
            <a:ext cx="5021271" cy="2485275"/>
          </a:xfrm>
          <a:prstGeom prst="rect">
            <a:avLst/>
          </a:prstGeom>
        </p:spPr>
      </p:pic>
      <p:pic>
        <p:nvPicPr>
          <p:cNvPr id="5" name="Picture 4" descr="finland-ma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171" y="3501008"/>
            <a:ext cx="2062629" cy="2573996"/>
          </a:xfrm>
          <a:prstGeom prst="rect">
            <a:avLst/>
          </a:prstGeom>
        </p:spPr>
      </p:pic>
      <p:sp>
        <p:nvSpPr>
          <p:cNvPr id="6" name="Oval 5"/>
          <p:cNvSpPr/>
          <p:nvPr/>
        </p:nvSpPr>
        <p:spPr>
          <a:xfrm>
            <a:off x="8244408" y="4941168"/>
            <a:ext cx="243540" cy="14401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creen Shot 2014-05-08 at 09.11.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4" name="Picture 13"/>
          <p:cNvPicPr>
            <a:picLocks noChangeAspect="1"/>
          </p:cNvPicPr>
          <p:nvPr/>
        </p:nvPicPr>
        <p:blipFill>
          <a:blip r:embed="rId5"/>
          <a:stretch>
            <a:fillRect/>
          </a:stretch>
        </p:blipFill>
        <p:spPr>
          <a:xfrm>
            <a:off x="8374363" y="6173635"/>
            <a:ext cx="514959" cy="611514"/>
          </a:xfrm>
          <a:prstGeom prst="rect">
            <a:avLst/>
          </a:prstGeom>
        </p:spPr>
      </p:pic>
      <p:sp>
        <p:nvSpPr>
          <p:cNvPr id="11"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
        <p:nvSpPr>
          <p:cNvPr id="13" name="Title 1"/>
          <p:cNvSpPr>
            <a:spLocks noGrp="1"/>
          </p:cNvSpPr>
          <p:nvPr>
            <p:ph type="title"/>
          </p:nvPr>
        </p:nvSpPr>
        <p:spPr>
          <a:xfrm>
            <a:off x="457200" y="274638"/>
            <a:ext cx="8585200" cy="1143000"/>
          </a:xfrm>
        </p:spPr>
        <p:txBody>
          <a:bodyPr/>
          <a:lstStyle/>
          <a:p>
            <a:pPr algn="l"/>
            <a:r>
              <a:rPr lang="en-US" sz="3600" dirty="0" smtClean="0"/>
              <a:t>Risk Based Decision Framework - Evaluation</a:t>
            </a:r>
            <a:endParaRPr lang="en-US" sz="3600" dirty="0"/>
          </a:p>
        </p:txBody>
      </p:sp>
    </p:spTree>
    <p:extLst>
      <p:ext uri="{BB962C8B-B14F-4D97-AF65-F5344CB8AC3E}">
        <p14:creationId xmlns:p14="http://schemas.microsoft.com/office/powerpoint/2010/main" val="28584418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Vision</a:t>
            </a:r>
            <a:endParaRPr lang="en-US" dirty="0"/>
          </a:p>
        </p:txBody>
      </p:sp>
      <p:sp>
        <p:nvSpPr>
          <p:cNvPr id="3" name="Content Placeholder 2"/>
          <p:cNvSpPr>
            <a:spLocks noGrp="1"/>
          </p:cNvSpPr>
          <p:nvPr>
            <p:ph idx="1"/>
          </p:nvPr>
        </p:nvSpPr>
        <p:spPr>
          <a:xfrm>
            <a:off x="457200" y="1935480"/>
            <a:ext cx="8507288" cy="4389120"/>
          </a:xfrm>
        </p:spPr>
        <p:txBody>
          <a:bodyPr>
            <a:noAutofit/>
          </a:bodyPr>
          <a:lstStyle/>
          <a:p>
            <a:pPr marL="365760" lvl="1" indent="0" algn="just">
              <a:buNone/>
            </a:pPr>
            <a:endParaRPr lang="en-US" sz="2000" dirty="0" smtClean="0"/>
          </a:p>
          <a:p>
            <a:pPr marL="708660" lvl="1" indent="-342900" algn="just"/>
            <a:r>
              <a:rPr lang="en-US" sz="2000" b="1" dirty="0">
                <a:solidFill>
                  <a:srgbClr val="FF0000"/>
                </a:solidFill>
              </a:rPr>
              <a:t>quantify</a:t>
            </a:r>
            <a:r>
              <a:rPr lang="en-US" sz="2000" dirty="0">
                <a:solidFill>
                  <a:srgbClr val="FF0000"/>
                </a:solidFill>
              </a:rPr>
              <a:t> </a:t>
            </a:r>
            <a:r>
              <a:rPr lang="en-US" sz="2000" dirty="0"/>
              <a:t>the complex </a:t>
            </a:r>
            <a:r>
              <a:rPr lang="en-US" sz="2000" b="1" dirty="0">
                <a:solidFill>
                  <a:srgbClr val="FF0000"/>
                </a:solidFill>
              </a:rPr>
              <a:t>interactions</a:t>
            </a:r>
            <a:r>
              <a:rPr lang="en-US" sz="2000" dirty="0">
                <a:solidFill>
                  <a:srgbClr val="FF0000"/>
                </a:solidFill>
              </a:rPr>
              <a:t> </a:t>
            </a:r>
            <a:r>
              <a:rPr lang="en-US" sz="2000" dirty="0"/>
              <a:t>between weather events and land based infrastructure systems </a:t>
            </a:r>
            <a:r>
              <a:rPr lang="en-US" sz="2000" dirty="0" smtClean="0"/>
              <a:t>(e.g. </a:t>
            </a:r>
            <a:r>
              <a:rPr lang="en-US" sz="2000" dirty="0" smtClean="0"/>
              <a:t>transport, telecoms, energy etc.),</a:t>
            </a:r>
            <a:endParaRPr lang="en-US" sz="2000" dirty="0"/>
          </a:p>
          <a:p>
            <a:pPr marL="708660" lvl="1" indent="-342900" algn="just"/>
            <a:r>
              <a:rPr lang="en-US" sz="2000" dirty="0" smtClean="0"/>
              <a:t>develop </a:t>
            </a:r>
            <a:r>
              <a:rPr lang="en-US" sz="2000" dirty="0"/>
              <a:t>an operational analysis framework </a:t>
            </a:r>
            <a:r>
              <a:rPr lang="en-US" sz="2000" dirty="0" smtClean="0"/>
              <a:t>(i.e. Risk Based Decision Making Framework) that </a:t>
            </a:r>
            <a:r>
              <a:rPr lang="en-US" sz="2000" dirty="0"/>
              <a:t>considers the impact of </a:t>
            </a:r>
            <a:r>
              <a:rPr lang="en-US" sz="2000" b="1" dirty="0">
                <a:solidFill>
                  <a:srgbClr val="FF0000"/>
                </a:solidFill>
              </a:rPr>
              <a:t>individual hazards </a:t>
            </a:r>
            <a:r>
              <a:rPr lang="en-US" sz="2000" dirty="0" smtClean="0"/>
              <a:t>and </a:t>
            </a:r>
            <a:r>
              <a:rPr lang="en-US" sz="2000" dirty="0"/>
              <a:t>the </a:t>
            </a:r>
            <a:r>
              <a:rPr lang="en-US" sz="2000" b="1" dirty="0">
                <a:solidFill>
                  <a:srgbClr val="FF0000"/>
                </a:solidFill>
              </a:rPr>
              <a:t>coupled interdependencies </a:t>
            </a:r>
            <a:r>
              <a:rPr lang="en-US" sz="2000" dirty="0"/>
              <a:t>of critical infrastructure through robust risk and uncertainty </a:t>
            </a:r>
            <a:r>
              <a:rPr lang="en-US" sz="2000" dirty="0" err="1" smtClean="0"/>
              <a:t>modelling</a:t>
            </a:r>
            <a:r>
              <a:rPr lang="en-US" sz="2000" dirty="0" smtClean="0"/>
              <a:t>,</a:t>
            </a:r>
          </a:p>
          <a:p>
            <a:pPr marL="708660" lvl="1" indent="-342900" algn="just"/>
            <a:r>
              <a:rPr lang="en-US" sz="2000" dirty="0"/>
              <a:t>considering </a:t>
            </a:r>
            <a:r>
              <a:rPr lang="en-US" sz="2000" b="1" dirty="0">
                <a:solidFill>
                  <a:srgbClr val="FF0000"/>
                </a:solidFill>
              </a:rPr>
              <a:t>cascading hazards</a:t>
            </a:r>
            <a:r>
              <a:rPr lang="en-US" sz="2000" dirty="0"/>
              <a:t>, cascading effects and time dependent </a:t>
            </a:r>
            <a:r>
              <a:rPr lang="en-US" sz="2000" dirty="0" smtClean="0"/>
              <a:t>vulnerability,</a:t>
            </a:r>
          </a:p>
          <a:p>
            <a:pPr marL="708660" lvl="1" indent="-342900" algn="just"/>
            <a:r>
              <a:rPr lang="en-US" sz="2000" dirty="0" smtClean="0"/>
              <a:t>develop </a:t>
            </a:r>
            <a:r>
              <a:rPr lang="en-US" sz="2000" b="1" dirty="0">
                <a:solidFill>
                  <a:srgbClr val="FF0000"/>
                </a:solidFill>
              </a:rPr>
              <a:t>Technical and Logistic solutions to </a:t>
            </a:r>
            <a:r>
              <a:rPr lang="en-US" sz="2000" b="1" dirty="0" err="1">
                <a:solidFill>
                  <a:srgbClr val="FF0000"/>
                </a:solidFill>
              </a:rPr>
              <a:t>minimise</a:t>
            </a:r>
            <a:r>
              <a:rPr lang="en-US" sz="2000" b="1" dirty="0">
                <a:solidFill>
                  <a:srgbClr val="FF0000"/>
                </a:solidFill>
              </a:rPr>
              <a:t> the impact of these extreme events</a:t>
            </a:r>
            <a:r>
              <a:rPr lang="en-US" sz="2000" dirty="0"/>
              <a:t>, include novel early warning systems, decision support tools and engineering solutions to ensure rapid reinstatement of the infrastructure </a:t>
            </a:r>
            <a:r>
              <a:rPr lang="en-US" sz="2000" dirty="0" smtClean="0"/>
              <a:t>network. </a:t>
            </a:r>
            <a:endParaRPr lang="en-US" sz="2000" dirty="0"/>
          </a:p>
          <a:p>
            <a:pPr marL="365760" lvl="1" indent="0" algn="just">
              <a:buNone/>
            </a:pPr>
            <a:r>
              <a:rPr lang="en-US" sz="2000" dirty="0" smtClean="0"/>
              <a:t> </a:t>
            </a:r>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sp>
        <p:nvSpPr>
          <p:cNvPr id="7" name="Content Placeholder 2"/>
          <p:cNvSpPr txBox="1">
            <a:spLocks/>
          </p:cNvSpPr>
          <p:nvPr/>
        </p:nvSpPr>
        <p:spPr>
          <a:xfrm>
            <a:off x="457200" y="1847088"/>
            <a:ext cx="8229600" cy="447751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Font typeface="Wingdings 2"/>
              <a:buNone/>
            </a:pPr>
            <a:r>
              <a:rPr lang="en-US" sz="2000" b="1" i="1" dirty="0" smtClean="0"/>
              <a:t>Risk Analysis of Infrastructure Networks </a:t>
            </a:r>
            <a:r>
              <a:rPr lang="en-US" sz="2000" dirty="0" smtClean="0"/>
              <a:t>must therefore:</a:t>
            </a:r>
            <a:endParaRPr lang="en-US" sz="2000" dirty="0" smtClean="0">
              <a:cs typeface="Arial"/>
            </a:endParaRPr>
          </a:p>
        </p:txBody>
      </p:sp>
      <p:pic>
        <p:nvPicPr>
          <p:cNvPr id="8" name="Picture 7"/>
          <p:cNvPicPr>
            <a:picLocks noChangeAspect="1"/>
          </p:cNvPicPr>
          <p:nvPr/>
        </p:nvPicPr>
        <p:blipFill>
          <a:blip r:embed="rId2"/>
          <a:stretch>
            <a:fillRect/>
          </a:stretch>
        </p:blipFill>
        <p:spPr>
          <a:xfrm>
            <a:off x="6948264" y="0"/>
            <a:ext cx="2160240" cy="1938677"/>
          </a:xfrm>
          <a:prstGeom prst="rect">
            <a:avLst/>
          </a:prstGeom>
        </p:spPr>
      </p:pic>
      <p:pic>
        <p:nvPicPr>
          <p:cNvPr id="9" name="Picture 8"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10" name="Picture 9"/>
          <p:cNvPicPr>
            <a:picLocks noChangeAspect="1"/>
          </p:cNvPicPr>
          <p:nvPr/>
        </p:nvPicPr>
        <p:blipFill>
          <a:blip r:embed="rId4"/>
          <a:stretch>
            <a:fillRect/>
          </a:stretch>
        </p:blipFill>
        <p:spPr>
          <a:xfrm>
            <a:off x="8374363" y="6173635"/>
            <a:ext cx="514959" cy="611514"/>
          </a:xfrm>
          <a:prstGeom prst="rect">
            <a:avLst/>
          </a:prstGeom>
        </p:spPr>
      </p:pic>
      <p:sp>
        <p:nvSpPr>
          <p:cNvPr id="12" name="Footer Placeholder 5"/>
          <p:cNvSpPr>
            <a:spLocks noGrp="1"/>
          </p:cNvSpPr>
          <p:nvPr>
            <p:ph type="ftr" sz="quarter" idx="11"/>
          </p:nvPr>
        </p:nvSpPr>
        <p:spPr>
          <a:xfrm>
            <a:off x="2121158" y="63690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21568010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9218" name="Picture 4"/>
          <p:cNvPicPr>
            <a:picLocks noChangeAspect="1"/>
          </p:cNvPicPr>
          <p:nvPr/>
        </p:nvPicPr>
        <p:blipFill>
          <a:blip r:embed="rId4"/>
          <a:srcRect/>
          <a:stretch>
            <a:fillRect/>
          </a:stretch>
        </p:blipFill>
        <p:spPr bwMode="auto">
          <a:xfrm>
            <a:off x="7458075" y="5722938"/>
            <a:ext cx="1685925" cy="1135062"/>
          </a:xfrm>
          <a:prstGeom prst="rect">
            <a:avLst/>
          </a:prstGeom>
          <a:noFill/>
          <a:ln w="9525">
            <a:noFill/>
            <a:miter lim="800000"/>
            <a:headEnd/>
            <a:tailEnd/>
          </a:ln>
        </p:spPr>
      </p:pic>
      <p:sp>
        <p:nvSpPr>
          <p:cNvPr id="7" name="Title 1"/>
          <p:cNvSpPr>
            <a:spLocks noGrp="1"/>
          </p:cNvSpPr>
          <p:nvPr>
            <p:ph type="ctrTitle"/>
          </p:nvPr>
        </p:nvSpPr>
        <p:spPr>
          <a:xfrm>
            <a:off x="1371600" y="2511425"/>
            <a:ext cx="5981700" cy="893763"/>
          </a:xfrm>
        </p:spPr>
        <p:txBody>
          <a:bodyPr>
            <a:normAutofit fontScale="90000"/>
          </a:bodyPr>
          <a:lstStyle/>
          <a:p>
            <a:r>
              <a:rPr lang="en-IE" sz="4800" b="1" dirty="0" smtClean="0">
                <a:solidFill>
                  <a:schemeClr val="tx2"/>
                </a:solidFill>
              </a:rPr>
              <a:t>RAIN Project</a:t>
            </a:r>
            <a:br>
              <a:rPr lang="en-IE" sz="4800" b="1" dirty="0" smtClean="0">
                <a:solidFill>
                  <a:schemeClr val="tx2"/>
                </a:solidFill>
              </a:rPr>
            </a:br>
            <a:r>
              <a:rPr lang="en-IE" sz="4000" dirty="0" smtClean="0">
                <a:solidFill>
                  <a:schemeClr val="tx2"/>
                </a:solidFill>
              </a:rPr>
              <a:t/>
            </a:r>
            <a:br>
              <a:rPr lang="en-IE" sz="4000" dirty="0" smtClean="0">
                <a:solidFill>
                  <a:schemeClr val="tx2"/>
                </a:solidFill>
              </a:rPr>
            </a:br>
            <a:r>
              <a:rPr lang="en-IE" sz="3200" dirty="0" smtClean="0">
                <a:hlinkClick r:id="rId5"/>
              </a:rPr>
              <a:t>www.rain-project.eu</a:t>
            </a:r>
            <a:r>
              <a:rPr lang="en-IE" sz="3200" dirty="0" smtClean="0"/>
              <a:t/>
            </a:r>
            <a:br>
              <a:rPr lang="en-IE" sz="3200" dirty="0" smtClean="0"/>
            </a:br>
            <a:r>
              <a:rPr lang="en-IE" sz="3200" dirty="0" smtClean="0"/>
              <a:t>Dr. Alan O’Connor</a:t>
            </a:r>
            <a:br>
              <a:rPr lang="en-IE" sz="3200" dirty="0" smtClean="0"/>
            </a:br>
            <a:r>
              <a:rPr lang="en-IE" sz="3200" dirty="0" smtClean="0"/>
              <a:t>alan.oconnor@tcd.ie</a:t>
            </a:r>
            <a:br>
              <a:rPr lang="en-IE" sz="3200" dirty="0" smtClean="0"/>
            </a:br>
            <a:r>
              <a:rPr lang="en-IE" sz="3200" dirty="0" smtClean="0"/>
              <a:t/>
            </a:r>
            <a:br>
              <a:rPr lang="en-IE" sz="3200" dirty="0" smtClean="0"/>
            </a:br>
            <a:r>
              <a:rPr lang="en-IE" sz="3200" dirty="0" smtClean="0"/>
              <a:t/>
            </a:r>
            <a:br>
              <a:rPr lang="en-IE" sz="3200" dirty="0" smtClean="0"/>
            </a:br>
            <a:endParaRPr lang="en-IE" sz="3200" dirty="0" smtClean="0"/>
          </a:p>
        </p:txBody>
      </p:sp>
      <p:pic>
        <p:nvPicPr>
          <p:cNvPr id="9225" name="Picture 9" descr="ANd9GcRdOgWnSui8sTRJnmXizgbuaS9WjoaXmdmSqVS4ic4ZGqRqKHw6viIconrS"/>
          <p:cNvPicPr>
            <a:picLocks noChangeAspect="1" noChangeArrowheads="1"/>
          </p:cNvPicPr>
          <p:nvPr/>
        </p:nvPicPr>
        <p:blipFill>
          <a:blip r:embed="rId6"/>
          <a:srcRect/>
          <a:stretch>
            <a:fillRect/>
          </a:stretch>
        </p:blipFill>
        <p:spPr bwMode="auto">
          <a:xfrm>
            <a:off x="2136775" y="4305300"/>
            <a:ext cx="4419600" cy="1181100"/>
          </a:xfrm>
          <a:prstGeom prst="rect">
            <a:avLst/>
          </a:prstGeom>
          <a:noFill/>
        </p:spPr>
      </p:pic>
      <p:sp>
        <p:nvSpPr>
          <p:cNvPr id="9"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322047064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9218" name="Picture 4"/>
          <p:cNvPicPr>
            <a:picLocks noChangeAspect="1"/>
          </p:cNvPicPr>
          <p:nvPr/>
        </p:nvPicPr>
        <p:blipFill>
          <a:blip r:embed="rId4"/>
          <a:srcRect/>
          <a:stretch>
            <a:fillRect/>
          </a:stretch>
        </p:blipFill>
        <p:spPr bwMode="auto">
          <a:xfrm>
            <a:off x="7458075" y="5722938"/>
            <a:ext cx="1685925" cy="1135062"/>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a:defRPr/>
            </a:pPr>
            <a:r>
              <a:rPr lang="en-US" smtClean="0"/>
              <a:t>RAIN Project - Mid Term Review - Brussels 9th December 2015</a:t>
            </a:r>
            <a:endParaRPr lang="en-US"/>
          </a:p>
        </p:txBody>
      </p:sp>
      <p:pic>
        <p:nvPicPr>
          <p:cNvPr id="2" name="Picture 1"/>
          <p:cNvPicPr>
            <a:picLocks noChangeAspect="1"/>
          </p:cNvPicPr>
          <p:nvPr/>
        </p:nvPicPr>
        <p:blipFill>
          <a:blip r:embed="rId5"/>
          <a:stretch>
            <a:fillRect/>
          </a:stretch>
        </p:blipFill>
        <p:spPr>
          <a:xfrm>
            <a:off x="25400" y="12700"/>
            <a:ext cx="9071777" cy="6858000"/>
          </a:xfrm>
          <a:prstGeom prst="rect">
            <a:avLst/>
          </a:prstGeom>
        </p:spPr>
      </p:pic>
      <p:sp>
        <p:nvSpPr>
          <p:cNvPr id="7" name="Footer Placeholder 5"/>
          <p:cNvSpPr txBox="1">
            <a:spLocks/>
          </p:cNvSpPr>
          <p:nvPr/>
        </p:nvSpPr>
        <p:spPr>
          <a:xfrm>
            <a:off x="2121158" y="6356350"/>
            <a:ext cx="4619098" cy="365125"/>
          </a:xfrm>
          <a:prstGeom prst="rect">
            <a:avLst/>
          </a:prstGeom>
        </p:spPr>
        <p:txBody>
          <a:bodyPr vert="horz" lIns="91440" tIns="45720" rIns="91440" bIns="45720" rtlCol="0" anchor="ctr"/>
          <a:lstStyle>
            <a:defPPr>
              <a:defRPr lang="en-US"/>
            </a:defPPr>
            <a:lvl1pPr algn="ct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mtClean="0"/>
              <a:t>RAIN Project – OCEANEXT Conference – 9</a:t>
            </a:r>
            <a:r>
              <a:rPr lang="en-US" baseline="30000" smtClean="0"/>
              <a:t>th</a:t>
            </a:r>
            <a:r>
              <a:rPr lang="en-US" smtClean="0"/>
              <a:t> June 2016</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2004908"/>
            <a:ext cx="8229600" cy="4389120"/>
          </a:xfrm>
        </p:spPr>
        <p:txBody>
          <a:bodyPr>
            <a:noAutofit/>
          </a:bodyPr>
          <a:lstStyle/>
          <a:p>
            <a:pPr marL="365760" lvl="1" indent="0" algn="just">
              <a:buNone/>
            </a:pPr>
            <a:r>
              <a:rPr lang="en-GB" sz="2000" i="1" dirty="0" smtClean="0">
                <a:cs typeface="Arial"/>
              </a:rPr>
              <a:t>The </a:t>
            </a:r>
            <a:r>
              <a:rPr lang="en-GB" sz="2000" i="1" dirty="0">
                <a:cs typeface="Arial"/>
              </a:rPr>
              <a:t>ambition is both to </a:t>
            </a:r>
            <a:r>
              <a:rPr lang="en-GB" sz="2000" b="1" i="1" dirty="0">
                <a:solidFill>
                  <a:srgbClr val="FF0000"/>
                </a:solidFill>
                <a:cs typeface="Arial"/>
              </a:rPr>
              <a:t>avoid</a:t>
            </a:r>
            <a:r>
              <a:rPr lang="en-GB" sz="2000" i="1" dirty="0">
                <a:solidFill>
                  <a:srgbClr val="FF0000"/>
                </a:solidFill>
                <a:cs typeface="Arial"/>
              </a:rPr>
              <a:t> </a:t>
            </a:r>
            <a:r>
              <a:rPr lang="en-GB" sz="2000" i="1" dirty="0">
                <a:cs typeface="Arial"/>
              </a:rPr>
              <a:t>an incident and to </a:t>
            </a:r>
            <a:r>
              <a:rPr lang="en-GB" sz="2000" b="1" i="1" dirty="0">
                <a:solidFill>
                  <a:srgbClr val="FF0000"/>
                </a:solidFill>
                <a:cs typeface="Arial"/>
              </a:rPr>
              <a:t>mitigate</a:t>
            </a:r>
            <a:r>
              <a:rPr lang="en-GB" sz="2000" i="1" dirty="0">
                <a:solidFill>
                  <a:srgbClr val="FF0000"/>
                </a:solidFill>
                <a:cs typeface="Arial"/>
              </a:rPr>
              <a:t> </a:t>
            </a:r>
            <a:r>
              <a:rPr lang="en-GB" sz="2000" i="1" dirty="0">
                <a:cs typeface="Arial"/>
              </a:rPr>
              <a:t>its potential consequences</a:t>
            </a:r>
            <a:r>
              <a:rPr lang="en-GB" sz="2000" i="1" dirty="0" smtClean="0">
                <a:cs typeface="Arial"/>
              </a:rPr>
              <a:t>.</a:t>
            </a:r>
          </a:p>
          <a:p>
            <a:pPr marL="365760" lvl="1" indent="0" algn="just">
              <a:buNone/>
            </a:pPr>
            <a:endParaRPr lang="en-GB" sz="2000" i="1" dirty="0" smtClean="0">
              <a:cs typeface="Arial"/>
            </a:endParaRPr>
          </a:p>
          <a:p>
            <a:pPr marL="365760" lvl="1" indent="0" algn="just">
              <a:buNone/>
            </a:pPr>
            <a:r>
              <a:rPr lang="en-GB" sz="2000" i="1" dirty="0" smtClean="0">
                <a:cs typeface="Arial"/>
              </a:rPr>
              <a:t>emphasis </a:t>
            </a:r>
            <a:r>
              <a:rPr lang="en-GB" sz="2000" i="1" dirty="0">
                <a:cs typeface="Arial"/>
              </a:rPr>
              <a:t>will be on issues such as</a:t>
            </a:r>
            <a:r>
              <a:rPr lang="en-GB" sz="2000" b="1" i="1" dirty="0">
                <a:cs typeface="Arial"/>
              </a:rPr>
              <a:t>: </a:t>
            </a:r>
            <a:r>
              <a:rPr lang="en-GB" sz="2000" b="1" i="1" dirty="0">
                <a:solidFill>
                  <a:srgbClr val="FF0000"/>
                </a:solidFill>
                <a:cs typeface="Arial"/>
              </a:rPr>
              <a:t>analysing, modelling and assessing vulnerabilities of physical infrastructure</a:t>
            </a:r>
            <a:r>
              <a:rPr lang="en-GB" sz="2000" i="1" dirty="0">
                <a:solidFill>
                  <a:srgbClr val="FF0000"/>
                </a:solidFill>
                <a:cs typeface="Arial"/>
              </a:rPr>
              <a:t> </a:t>
            </a:r>
            <a:r>
              <a:rPr lang="en-GB" sz="2000" i="1" dirty="0">
                <a:cs typeface="Arial"/>
              </a:rPr>
              <a:t>and its operations; </a:t>
            </a:r>
            <a:r>
              <a:rPr lang="en-GB" sz="2000" b="1" i="1" dirty="0">
                <a:solidFill>
                  <a:srgbClr val="FF0000"/>
                </a:solidFill>
                <a:cs typeface="Arial"/>
              </a:rPr>
              <a:t>securing existing and future public and private critical networked infrastructures</a:t>
            </a:r>
            <a:r>
              <a:rPr lang="en-GB" sz="2000" i="1" dirty="0">
                <a:cs typeface="Arial"/>
              </a:rPr>
              <a:t>, systems and services with respect to their physical, logical and functional side; control and alert systems to allow for quick response in case of an incident</a:t>
            </a:r>
            <a:r>
              <a:rPr lang="en-GB" sz="2000" i="1" dirty="0">
                <a:solidFill>
                  <a:srgbClr val="FF0000"/>
                </a:solidFill>
                <a:cs typeface="Arial"/>
              </a:rPr>
              <a:t>; </a:t>
            </a:r>
            <a:r>
              <a:rPr lang="en-GB" sz="2000" b="1" i="1" dirty="0">
                <a:solidFill>
                  <a:srgbClr val="FF0000"/>
                </a:solidFill>
                <a:cs typeface="Arial"/>
              </a:rPr>
              <a:t>protection against cascading effects </a:t>
            </a:r>
            <a:r>
              <a:rPr lang="en-GB" sz="2000" i="1" dirty="0">
                <a:cs typeface="Arial"/>
              </a:rPr>
              <a:t>of an incident, defining and </a:t>
            </a:r>
            <a:r>
              <a:rPr lang="en-GB" sz="2000" b="1" i="1" dirty="0">
                <a:solidFill>
                  <a:srgbClr val="FF0000"/>
                </a:solidFill>
                <a:cs typeface="Arial"/>
              </a:rPr>
              <a:t>designing criteria to build new secure infrastructures and utilities</a:t>
            </a:r>
            <a:r>
              <a:rPr lang="en-GB" sz="2000" i="1" dirty="0">
                <a:cs typeface="Arial"/>
              </a:rPr>
              <a:t>.'</a:t>
            </a:r>
            <a:r>
              <a:rPr lang="en-US" sz="2000" dirty="0">
                <a:cs typeface="Arial"/>
              </a:rPr>
              <a:t> </a:t>
            </a: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6530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28256480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9218" name="Picture 4"/>
          <p:cNvPicPr>
            <a:picLocks noChangeAspect="1"/>
          </p:cNvPicPr>
          <p:nvPr/>
        </p:nvPicPr>
        <p:blipFill>
          <a:blip r:embed="rId4"/>
          <a:srcRect/>
          <a:stretch>
            <a:fillRect/>
          </a:stretch>
        </p:blipFill>
        <p:spPr bwMode="auto">
          <a:xfrm>
            <a:off x="7458075" y="5722938"/>
            <a:ext cx="1685925" cy="1135062"/>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a:defRPr/>
            </a:pPr>
            <a:r>
              <a:rPr lang="en-US" smtClean="0"/>
              <a:t>RAIN Project - Mid Term Review - Brussels 9th December 2015</a:t>
            </a:r>
            <a:endParaRPr lang="en-US"/>
          </a:p>
        </p:txBody>
      </p:sp>
      <p:pic>
        <p:nvPicPr>
          <p:cNvPr id="3" name="Picture 2"/>
          <p:cNvPicPr>
            <a:picLocks noChangeAspect="1"/>
          </p:cNvPicPr>
          <p:nvPr/>
        </p:nvPicPr>
        <p:blipFill>
          <a:blip r:embed="rId5"/>
          <a:stretch>
            <a:fillRect/>
          </a:stretch>
        </p:blipFill>
        <p:spPr>
          <a:xfrm>
            <a:off x="76200" y="0"/>
            <a:ext cx="8988278" cy="6858000"/>
          </a:xfrm>
          <a:prstGeom prst="rect">
            <a:avLst/>
          </a:prstGeom>
        </p:spPr>
      </p:pic>
      <p:pic>
        <p:nvPicPr>
          <p:cNvPr id="2" name="Picture 1"/>
          <p:cNvPicPr>
            <a:picLocks noChangeAspect="1"/>
          </p:cNvPicPr>
          <p:nvPr/>
        </p:nvPicPr>
        <p:blipFill>
          <a:blip r:embed="rId6"/>
          <a:stretch>
            <a:fillRect/>
          </a:stretch>
        </p:blipFill>
        <p:spPr>
          <a:xfrm>
            <a:off x="0" y="1739900"/>
            <a:ext cx="9144000" cy="3367181"/>
          </a:xfrm>
          <a:prstGeom prst="rect">
            <a:avLst/>
          </a:prstGeom>
        </p:spPr>
      </p:pic>
    </p:spTree>
    <p:extLst>
      <p:ext uri="{BB962C8B-B14F-4D97-AF65-F5344CB8AC3E}">
        <p14:creationId xmlns:p14="http://schemas.microsoft.com/office/powerpoint/2010/main" val="255491812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9218" name="Picture 4"/>
          <p:cNvPicPr>
            <a:picLocks noChangeAspect="1"/>
          </p:cNvPicPr>
          <p:nvPr/>
        </p:nvPicPr>
        <p:blipFill>
          <a:blip r:embed="rId4"/>
          <a:srcRect/>
          <a:stretch>
            <a:fillRect/>
          </a:stretch>
        </p:blipFill>
        <p:spPr bwMode="auto">
          <a:xfrm>
            <a:off x="7458075" y="5722938"/>
            <a:ext cx="1685925" cy="1135062"/>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0" y="798789"/>
            <a:ext cx="9144000" cy="4924149"/>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410319122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9218" name="Picture 4"/>
          <p:cNvPicPr>
            <a:picLocks noChangeAspect="1"/>
          </p:cNvPicPr>
          <p:nvPr/>
        </p:nvPicPr>
        <p:blipFill>
          <a:blip r:embed="rId4"/>
          <a:srcRect/>
          <a:stretch>
            <a:fillRect/>
          </a:stretch>
        </p:blipFill>
        <p:spPr bwMode="auto">
          <a:xfrm>
            <a:off x="7458075" y="5722938"/>
            <a:ext cx="1685925" cy="1135062"/>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0" y="863600"/>
            <a:ext cx="9144000" cy="5130339"/>
          </a:xfrm>
          <a:prstGeom prst="rect">
            <a:avLst/>
          </a:prstGeom>
        </p:spPr>
      </p:pic>
      <p:sp>
        <p:nvSpPr>
          <p:cNvPr id="7"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1143037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Vision</a:t>
            </a:r>
            <a:endParaRPr lang="en-US" dirty="0"/>
          </a:p>
        </p:txBody>
      </p:sp>
      <p:sp>
        <p:nvSpPr>
          <p:cNvPr id="3" name="Content Placeholder 2"/>
          <p:cNvSpPr>
            <a:spLocks noGrp="1"/>
          </p:cNvSpPr>
          <p:nvPr>
            <p:ph idx="1"/>
          </p:nvPr>
        </p:nvSpPr>
        <p:spPr>
          <a:xfrm>
            <a:off x="457200" y="1935480"/>
            <a:ext cx="8507288" cy="4389120"/>
          </a:xfrm>
        </p:spPr>
        <p:txBody>
          <a:bodyPr>
            <a:noAutofit/>
          </a:bodyPr>
          <a:lstStyle/>
          <a:p>
            <a:pPr marL="365760" lvl="1" indent="0" algn="just">
              <a:buNone/>
            </a:pPr>
            <a:r>
              <a:rPr lang="en-US" sz="2000" dirty="0"/>
              <a:t>T</a:t>
            </a:r>
            <a:r>
              <a:rPr lang="en-US" sz="2000" dirty="0" smtClean="0"/>
              <a:t>o </a:t>
            </a:r>
            <a:r>
              <a:rPr lang="en-US" sz="2000" dirty="0"/>
              <a:t>develop </a:t>
            </a:r>
            <a:r>
              <a:rPr lang="en-US" sz="2000" b="1" dirty="0">
                <a:solidFill>
                  <a:srgbClr val="FF0000"/>
                </a:solidFill>
              </a:rPr>
              <a:t>a systematic risk management framework </a:t>
            </a:r>
            <a:r>
              <a:rPr lang="en-US" sz="2000" dirty="0"/>
              <a:t>that explicitly considers the </a:t>
            </a:r>
            <a:r>
              <a:rPr lang="en-US" sz="2000" b="1" dirty="0">
                <a:solidFill>
                  <a:srgbClr val="FF0000"/>
                </a:solidFill>
              </a:rPr>
              <a:t>impacts of extreme weather </a:t>
            </a:r>
            <a:r>
              <a:rPr lang="en-US" sz="2000" dirty="0"/>
              <a:t>events on critical infrastructure and develops a series of </a:t>
            </a:r>
            <a:r>
              <a:rPr lang="en-US" sz="2000" b="1" dirty="0">
                <a:solidFill>
                  <a:srgbClr val="FF0000"/>
                </a:solidFill>
              </a:rPr>
              <a:t>mitigation tools </a:t>
            </a:r>
            <a:r>
              <a:rPr lang="en-US" sz="2000" dirty="0"/>
              <a:t>to enhance the security of the pan-European infrastructure network. </a:t>
            </a:r>
            <a:endParaRPr lang="en-US" sz="2000" dirty="0" smtClean="0"/>
          </a:p>
          <a:p>
            <a:pPr marL="365760" lvl="1" indent="0" algn="just">
              <a:buNone/>
            </a:pPr>
            <a:endParaRPr lang="en-US" sz="2000" dirty="0"/>
          </a:p>
          <a:p>
            <a:pPr marL="365760" lvl="1" indent="0" algn="just">
              <a:buNone/>
            </a:pPr>
            <a:r>
              <a:rPr lang="en-US" sz="2000" dirty="0" smtClean="0"/>
              <a:t>To do this we must:</a:t>
            </a:r>
          </a:p>
          <a:p>
            <a:pPr marL="708660" lvl="1" indent="-342900" algn="just"/>
            <a:r>
              <a:rPr lang="en-US" sz="2000" b="1" dirty="0">
                <a:solidFill>
                  <a:srgbClr val="FF0000"/>
                </a:solidFill>
              </a:rPr>
              <a:t>quantify</a:t>
            </a:r>
            <a:r>
              <a:rPr lang="en-US" sz="2000" dirty="0">
                <a:solidFill>
                  <a:srgbClr val="FF0000"/>
                </a:solidFill>
              </a:rPr>
              <a:t> </a:t>
            </a:r>
            <a:r>
              <a:rPr lang="en-US" sz="2000" dirty="0"/>
              <a:t>the complex </a:t>
            </a:r>
            <a:r>
              <a:rPr lang="en-US" sz="2000" b="1" dirty="0">
                <a:solidFill>
                  <a:srgbClr val="FF0000"/>
                </a:solidFill>
              </a:rPr>
              <a:t>interactions</a:t>
            </a:r>
            <a:r>
              <a:rPr lang="en-US" sz="2000" dirty="0">
                <a:solidFill>
                  <a:srgbClr val="FF0000"/>
                </a:solidFill>
              </a:rPr>
              <a:t> </a:t>
            </a:r>
            <a:r>
              <a:rPr lang="en-US" sz="2000" dirty="0"/>
              <a:t>between weather events and land based infrastructure systems </a:t>
            </a:r>
            <a:r>
              <a:rPr lang="en-US" sz="2000" dirty="0" smtClean="0"/>
              <a:t>(i.e. transport, telecoms, energy etc.),</a:t>
            </a:r>
            <a:endParaRPr lang="en-US" sz="2000" dirty="0"/>
          </a:p>
          <a:p>
            <a:pPr marL="708660" lvl="1" indent="-342900" algn="just"/>
            <a:r>
              <a:rPr lang="en-US" sz="2000" dirty="0" smtClean="0"/>
              <a:t>develop </a:t>
            </a:r>
            <a:r>
              <a:rPr lang="en-US" sz="2000" dirty="0"/>
              <a:t>an operational analysis framework that considers the impact of </a:t>
            </a:r>
            <a:r>
              <a:rPr lang="en-US" sz="2000" b="1" dirty="0">
                <a:solidFill>
                  <a:srgbClr val="FF0000"/>
                </a:solidFill>
              </a:rPr>
              <a:t>individual hazards </a:t>
            </a:r>
            <a:r>
              <a:rPr lang="en-US" sz="2000" dirty="0" smtClean="0"/>
              <a:t>and </a:t>
            </a:r>
            <a:r>
              <a:rPr lang="en-US" sz="2000" dirty="0"/>
              <a:t>the </a:t>
            </a:r>
            <a:r>
              <a:rPr lang="en-US" sz="2000" b="1" dirty="0">
                <a:solidFill>
                  <a:srgbClr val="FF0000"/>
                </a:solidFill>
              </a:rPr>
              <a:t>coupled interdependencies </a:t>
            </a:r>
            <a:r>
              <a:rPr lang="en-US" sz="2000" dirty="0"/>
              <a:t>of critical infrastructure through robust risk and uncertainty </a:t>
            </a:r>
            <a:r>
              <a:rPr lang="en-US" sz="2000" dirty="0" err="1" smtClean="0"/>
              <a:t>modelling</a:t>
            </a:r>
            <a:r>
              <a:rPr lang="en-US" sz="2000" dirty="0" smtClean="0"/>
              <a:t>, </a:t>
            </a:r>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42102412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95536" y="332655"/>
            <a:ext cx="7715955" cy="5328593"/>
          </a:xfrm>
          <a:prstGeom prst="rect">
            <a:avLst/>
          </a:prstGeom>
        </p:spPr>
      </p:pic>
      <p:sp>
        <p:nvSpPr>
          <p:cNvPr id="10" name="TextBox 9"/>
          <p:cNvSpPr txBox="1"/>
          <p:nvPr/>
        </p:nvSpPr>
        <p:spPr>
          <a:xfrm>
            <a:off x="613466" y="5589240"/>
            <a:ext cx="7702950" cy="646331"/>
          </a:xfrm>
          <a:prstGeom prst="rect">
            <a:avLst/>
          </a:prstGeom>
          <a:noFill/>
        </p:spPr>
        <p:txBody>
          <a:bodyPr wrap="none" rtlCol="0">
            <a:spAutoFit/>
          </a:bodyPr>
          <a:lstStyle/>
          <a:p>
            <a:r>
              <a:rPr lang="en-US" dirty="0" smtClean="0"/>
              <a:t>interactions</a:t>
            </a:r>
            <a:r>
              <a:rPr lang="en-US" dirty="0" smtClean="0">
                <a:solidFill>
                  <a:srgbClr val="FF0000"/>
                </a:solidFill>
              </a:rPr>
              <a:t> </a:t>
            </a:r>
            <a:r>
              <a:rPr lang="en-US" dirty="0"/>
              <a:t>between weather events and land based </a:t>
            </a:r>
            <a:r>
              <a:rPr lang="en-US" dirty="0" smtClean="0"/>
              <a:t>transportation systems</a:t>
            </a:r>
          </a:p>
          <a:p>
            <a:r>
              <a:rPr lang="en-US" dirty="0" smtClean="0"/>
              <a:t>(</a:t>
            </a:r>
            <a:r>
              <a:rPr lang="en-US" dirty="0"/>
              <a:t>source: </a:t>
            </a:r>
            <a:r>
              <a:rPr lang="en-US" dirty="0" err="1"/>
              <a:t>Makkonen</a:t>
            </a:r>
            <a:r>
              <a:rPr lang="en-US" dirty="0"/>
              <a:t>, </a:t>
            </a:r>
            <a:r>
              <a:rPr lang="en-US" dirty="0" err="1"/>
              <a:t>Törnqvist</a:t>
            </a:r>
            <a:r>
              <a:rPr lang="en-US" dirty="0"/>
              <a:t> and </a:t>
            </a:r>
            <a:r>
              <a:rPr lang="en-US" dirty="0" err="1"/>
              <a:t>Kuusela-Lahtinen</a:t>
            </a:r>
            <a:r>
              <a:rPr lang="en-US" dirty="0"/>
              <a:t>, VTT) </a:t>
            </a:r>
          </a:p>
        </p:txBody>
      </p:sp>
      <p:pic>
        <p:nvPicPr>
          <p:cNvPr id="7" name="Picture 6"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8374363" y="6173635"/>
            <a:ext cx="514959" cy="611514"/>
          </a:xfrm>
          <a:prstGeom prst="rect">
            <a:avLst/>
          </a:prstGeom>
        </p:spPr>
      </p:pic>
      <p:sp>
        <p:nvSpPr>
          <p:cNvPr id="12"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19418798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Vision</a:t>
            </a:r>
            <a:endParaRPr lang="en-US" dirty="0"/>
          </a:p>
        </p:txBody>
      </p:sp>
      <p:sp>
        <p:nvSpPr>
          <p:cNvPr id="3" name="Content Placeholder 2"/>
          <p:cNvSpPr>
            <a:spLocks noGrp="1"/>
          </p:cNvSpPr>
          <p:nvPr>
            <p:ph idx="1"/>
          </p:nvPr>
        </p:nvSpPr>
        <p:spPr>
          <a:xfrm>
            <a:off x="457200" y="1935480"/>
            <a:ext cx="8507288" cy="4389120"/>
          </a:xfrm>
        </p:spPr>
        <p:txBody>
          <a:bodyPr>
            <a:noAutofit/>
          </a:bodyPr>
          <a:lstStyle/>
          <a:p>
            <a:pPr marL="365760" lvl="1" indent="0" algn="just">
              <a:buNone/>
            </a:pPr>
            <a:r>
              <a:rPr lang="en-US" sz="2000" dirty="0"/>
              <a:t>T</a:t>
            </a:r>
            <a:r>
              <a:rPr lang="en-US" sz="2000" dirty="0" smtClean="0"/>
              <a:t>o </a:t>
            </a:r>
            <a:r>
              <a:rPr lang="en-US" sz="2000" dirty="0"/>
              <a:t>develop </a:t>
            </a:r>
            <a:r>
              <a:rPr lang="en-US" sz="2000" b="1" dirty="0">
                <a:solidFill>
                  <a:srgbClr val="FF0000"/>
                </a:solidFill>
              </a:rPr>
              <a:t>a systematic risk management framework </a:t>
            </a:r>
            <a:r>
              <a:rPr lang="en-US" sz="2000" dirty="0"/>
              <a:t>that explicitly considers the </a:t>
            </a:r>
            <a:r>
              <a:rPr lang="en-US" sz="2000" b="1" dirty="0">
                <a:solidFill>
                  <a:srgbClr val="FF0000"/>
                </a:solidFill>
              </a:rPr>
              <a:t>impacts of extreme weather </a:t>
            </a:r>
            <a:r>
              <a:rPr lang="en-US" sz="2000" dirty="0"/>
              <a:t>events on critical infrastructure and develops a series of </a:t>
            </a:r>
            <a:r>
              <a:rPr lang="en-US" sz="2000" b="1" dirty="0">
                <a:solidFill>
                  <a:srgbClr val="FF0000"/>
                </a:solidFill>
              </a:rPr>
              <a:t>mitigation tools </a:t>
            </a:r>
            <a:r>
              <a:rPr lang="en-US" sz="2000" dirty="0"/>
              <a:t>to enhance the security of the pan-European infrastructure network. </a:t>
            </a:r>
            <a:endParaRPr lang="en-US" sz="2000" dirty="0" smtClean="0"/>
          </a:p>
          <a:p>
            <a:pPr marL="365760" lvl="1" indent="0" algn="just">
              <a:buNone/>
            </a:pPr>
            <a:endParaRPr lang="en-US" sz="2000" dirty="0"/>
          </a:p>
          <a:p>
            <a:pPr marL="365760" lvl="1" indent="0" algn="just">
              <a:buNone/>
            </a:pPr>
            <a:r>
              <a:rPr lang="en-US" sz="2000" dirty="0" smtClean="0"/>
              <a:t>To do this we must:</a:t>
            </a:r>
          </a:p>
          <a:p>
            <a:pPr marL="708660" lvl="1" indent="-342900" algn="just"/>
            <a:r>
              <a:rPr lang="en-US" sz="2000" b="1" dirty="0">
                <a:solidFill>
                  <a:srgbClr val="FF0000"/>
                </a:solidFill>
              </a:rPr>
              <a:t>quantify</a:t>
            </a:r>
            <a:r>
              <a:rPr lang="en-US" sz="2000" dirty="0">
                <a:solidFill>
                  <a:srgbClr val="FF0000"/>
                </a:solidFill>
              </a:rPr>
              <a:t> </a:t>
            </a:r>
            <a:r>
              <a:rPr lang="en-US" sz="2000" dirty="0"/>
              <a:t>the complex </a:t>
            </a:r>
            <a:r>
              <a:rPr lang="en-US" sz="2000" b="1" dirty="0">
                <a:solidFill>
                  <a:srgbClr val="FF0000"/>
                </a:solidFill>
              </a:rPr>
              <a:t>interactions</a:t>
            </a:r>
            <a:r>
              <a:rPr lang="en-US" sz="2000" dirty="0">
                <a:solidFill>
                  <a:srgbClr val="FF0000"/>
                </a:solidFill>
              </a:rPr>
              <a:t> </a:t>
            </a:r>
            <a:r>
              <a:rPr lang="en-US" sz="2000" dirty="0"/>
              <a:t>between weather events and land based infrastructure systems </a:t>
            </a:r>
            <a:r>
              <a:rPr lang="en-US" sz="2000" dirty="0" smtClean="0"/>
              <a:t>(i.e. transport, telecoms, energy etc.),</a:t>
            </a:r>
            <a:endParaRPr lang="en-US" sz="2000" dirty="0"/>
          </a:p>
          <a:p>
            <a:pPr marL="708660" lvl="1" indent="-342900" algn="just"/>
            <a:r>
              <a:rPr lang="en-US" sz="2000" dirty="0" smtClean="0"/>
              <a:t>develop </a:t>
            </a:r>
            <a:r>
              <a:rPr lang="en-US" sz="2000" dirty="0"/>
              <a:t>an operational analysis framework that considers the impact of </a:t>
            </a:r>
            <a:r>
              <a:rPr lang="en-US" sz="2000" b="1" dirty="0">
                <a:solidFill>
                  <a:srgbClr val="FF0000"/>
                </a:solidFill>
              </a:rPr>
              <a:t>individual hazards </a:t>
            </a:r>
            <a:r>
              <a:rPr lang="en-US" sz="2000" dirty="0" smtClean="0"/>
              <a:t>and </a:t>
            </a:r>
            <a:r>
              <a:rPr lang="en-US" sz="2000" dirty="0"/>
              <a:t>the </a:t>
            </a:r>
            <a:r>
              <a:rPr lang="en-US" sz="2000" b="1" dirty="0">
                <a:solidFill>
                  <a:srgbClr val="FF0000"/>
                </a:solidFill>
              </a:rPr>
              <a:t>coupled interdependencies </a:t>
            </a:r>
            <a:r>
              <a:rPr lang="en-US" sz="2000" dirty="0"/>
              <a:t>of critical infrastructure through robust risk and uncertainty </a:t>
            </a:r>
            <a:r>
              <a:rPr lang="en-US" sz="2000" dirty="0" err="1" smtClean="0"/>
              <a:t>modelling</a:t>
            </a:r>
            <a:r>
              <a:rPr lang="en-US" sz="2000" dirty="0" smtClean="0"/>
              <a:t>, </a:t>
            </a:r>
          </a:p>
          <a:p>
            <a:pPr marL="708660" lvl="1" indent="-342900" algn="just"/>
            <a:endParaRPr lang="en-US" sz="2000" dirty="0" smtClean="0"/>
          </a:p>
          <a:p>
            <a:pPr marL="708660" lvl="1" indent="-342900" algn="just"/>
            <a:endParaRPr lang="en-US" sz="2000" dirty="0"/>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7" name="Picture 6" descr="Screen Shot 2014-05-08 at 09.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6" name="Picture 3"/>
          <p:cNvPicPr>
            <a:picLocks noChangeAspect="1" noChangeArrowheads="1"/>
          </p:cNvPicPr>
          <p:nvPr/>
        </p:nvPicPr>
        <p:blipFill>
          <a:blip r:embed="rId3"/>
          <a:srcRect/>
          <a:stretch>
            <a:fillRect/>
          </a:stretch>
        </p:blipFill>
        <p:spPr bwMode="auto">
          <a:xfrm>
            <a:off x="7034213" y="73025"/>
            <a:ext cx="2109787" cy="73183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8374363" y="6173635"/>
            <a:ext cx="514959" cy="611514"/>
          </a:xfrm>
          <a:prstGeom prst="rect">
            <a:avLst/>
          </a:prstGeom>
        </p:spPr>
      </p:pic>
      <p:sp>
        <p:nvSpPr>
          <p:cNvPr id="10"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38173754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Vision</a:t>
            </a:r>
            <a:endParaRPr lang="en-US" dirty="0"/>
          </a:p>
        </p:txBody>
      </p:sp>
      <p:sp>
        <p:nvSpPr>
          <p:cNvPr id="3" name="Content Placeholder 2"/>
          <p:cNvSpPr>
            <a:spLocks noGrp="1"/>
          </p:cNvSpPr>
          <p:nvPr>
            <p:ph idx="1"/>
          </p:nvPr>
        </p:nvSpPr>
        <p:spPr>
          <a:xfrm>
            <a:off x="457200" y="1935480"/>
            <a:ext cx="8507288" cy="4389120"/>
          </a:xfrm>
        </p:spPr>
        <p:txBody>
          <a:bodyPr>
            <a:noAutofit/>
          </a:bodyPr>
          <a:lstStyle/>
          <a:p>
            <a:pPr marL="708660" lvl="1" indent="-342900" algn="just"/>
            <a:r>
              <a:rPr lang="en-US" sz="2000" dirty="0" smtClean="0"/>
              <a:t>considering </a:t>
            </a:r>
            <a:r>
              <a:rPr lang="en-US" sz="2000" b="1" dirty="0">
                <a:solidFill>
                  <a:srgbClr val="FF0000"/>
                </a:solidFill>
              </a:rPr>
              <a:t>cascading hazards</a:t>
            </a:r>
            <a:r>
              <a:rPr lang="en-US" sz="2000" dirty="0"/>
              <a:t>, cascading effects and time dependent vulnerability </a:t>
            </a:r>
            <a:endParaRPr lang="en-US" sz="2000" dirty="0" smtClean="0"/>
          </a:p>
          <a:p>
            <a:pPr marL="708660" lvl="1" indent="-342900" algn="just"/>
            <a:endParaRPr lang="en-US" sz="2000" dirty="0" smtClean="0"/>
          </a:p>
          <a:p>
            <a:pPr marL="708660" lvl="1" indent="-342900" algn="just"/>
            <a:endParaRPr lang="en-US" sz="2000" dirty="0" smtClean="0"/>
          </a:p>
          <a:p>
            <a:pPr marL="708660" lvl="1" indent="-342900" algn="just"/>
            <a:endParaRPr lang="en-US" sz="2000" dirty="0"/>
          </a:p>
          <a:p>
            <a:pPr marL="708660" lvl="1" indent="-342900" algn="just"/>
            <a:endParaRPr lang="en-US" sz="2000" dirty="0" smtClean="0"/>
          </a:p>
          <a:p>
            <a:pPr marL="708660" lvl="1" indent="-342900" algn="just"/>
            <a:endParaRPr lang="en-US" sz="2000" dirty="0"/>
          </a:p>
          <a:p>
            <a:pPr marL="708660" lvl="1" indent="-342900" algn="just"/>
            <a:endParaRPr lang="en-US" sz="2000" dirty="0" smtClean="0"/>
          </a:p>
          <a:p>
            <a:pPr marL="708660" lvl="1" indent="-342900" algn="just"/>
            <a:endParaRPr lang="en-US" sz="2000" dirty="0" smtClean="0"/>
          </a:p>
          <a:p>
            <a:pPr marL="708660" lvl="1" indent="-342900" algn="just"/>
            <a:r>
              <a:rPr lang="en-US" sz="2000" dirty="0" smtClean="0"/>
              <a:t>Develop </a:t>
            </a:r>
            <a:r>
              <a:rPr lang="en-US" sz="2000" b="1" dirty="0" smtClean="0">
                <a:solidFill>
                  <a:srgbClr val="FF0000"/>
                </a:solidFill>
              </a:rPr>
              <a:t>Technical </a:t>
            </a:r>
            <a:r>
              <a:rPr lang="en-US" sz="2000" b="1" dirty="0">
                <a:solidFill>
                  <a:srgbClr val="FF0000"/>
                </a:solidFill>
              </a:rPr>
              <a:t>and Logistic solutions </a:t>
            </a:r>
            <a:r>
              <a:rPr lang="en-US" sz="2000" b="1" dirty="0" smtClean="0">
                <a:solidFill>
                  <a:srgbClr val="FF0000"/>
                </a:solidFill>
              </a:rPr>
              <a:t>to </a:t>
            </a:r>
            <a:r>
              <a:rPr lang="en-US" sz="2000" b="1" dirty="0" err="1">
                <a:solidFill>
                  <a:srgbClr val="FF0000"/>
                </a:solidFill>
              </a:rPr>
              <a:t>minimise</a:t>
            </a:r>
            <a:r>
              <a:rPr lang="en-US" sz="2000" b="1" dirty="0">
                <a:solidFill>
                  <a:srgbClr val="FF0000"/>
                </a:solidFill>
              </a:rPr>
              <a:t> the impact of these extreme events</a:t>
            </a:r>
            <a:r>
              <a:rPr lang="en-US" sz="2000" dirty="0"/>
              <a:t>, </a:t>
            </a:r>
            <a:r>
              <a:rPr lang="en-US" sz="2000" dirty="0" smtClean="0"/>
              <a:t>include </a:t>
            </a:r>
            <a:r>
              <a:rPr lang="en-US" sz="2000" dirty="0"/>
              <a:t>novel early warning systems, decision support tools and engineering solutions to ensure rapid reinstatement of the infrastructure network </a:t>
            </a:r>
          </a:p>
          <a:p>
            <a:pPr marL="708660" lvl="1" indent="-342900" algn="just"/>
            <a:endParaRPr lang="en-US" sz="2000" dirty="0"/>
          </a:p>
          <a:p>
            <a:pPr marL="708660" lvl="1" indent="-342900" algn="just"/>
            <a:endParaRPr lang="en-US" sz="2000" dirty="0"/>
          </a:p>
          <a:p>
            <a:pPr marL="365760" lvl="1" indent="0" algn="just">
              <a:buNone/>
            </a:pPr>
            <a:endParaRPr lang="en-US" sz="2000" dirty="0">
              <a:latin typeface="Arial"/>
              <a:cs typeface="Arial"/>
            </a:endParaRPr>
          </a:p>
        </p:txBody>
      </p:sp>
      <p:pic>
        <p:nvPicPr>
          <p:cNvPr id="9" name="Picture 8" descr="Cascading Ris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112" y="2704459"/>
            <a:ext cx="2189088" cy="2427898"/>
          </a:xfrm>
          <a:prstGeom prst="rect">
            <a:avLst/>
          </a:prstGeom>
        </p:spPr>
      </p:pic>
      <p:sp>
        <p:nvSpPr>
          <p:cNvPr id="7" name="TextBox 6"/>
          <p:cNvSpPr txBox="1"/>
          <p:nvPr/>
        </p:nvSpPr>
        <p:spPr>
          <a:xfrm>
            <a:off x="4183112" y="4869160"/>
            <a:ext cx="2189088" cy="338554"/>
          </a:xfrm>
          <a:prstGeom prst="rect">
            <a:avLst/>
          </a:prstGeom>
          <a:solidFill>
            <a:schemeClr val="bg1"/>
          </a:solidFill>
        </p:spPr>
        <p:txBody>
          <a:bodyPr wrap="square" rtlCol="0">
            <a:spAutoFit/>
          </a:bodyPr>
          <a:lstStyle/>
          <a:p>
            <a:r>
              <a:rPr lang="en-US" sz="1600" dirty="0" smtClean="0"/>
              <a:t>Network Performance</a:t>
            </a:r>
            <a:endParaRPr lang="en-US" sz="1600" dirty="0"/>
          </a:p>
        </p:txBody>
      </p:sp>
      <p:pic>
        <p:nvPicPr>
          <p:cNvPr id="10" name="Picture 9" descr="Screen Shot 2014-05-08 at 09.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173634"/>
            <a:ext cx="986268" cy="639741"/>
          </a:xfrm>
          <a:prstGeom prst="rect">
            <a:avLst/>
          </a:prstGeom>
        </p:spPr>
      </p:pic>
      <p:pic>
        <p:nvPicPr>
          <p:cNvPr id="8" name="Picture 3"/>
          <p:cNvPicPr>
            <a:picLocks noChangeAspect="1" noChangeArrowheads="1"/>
          </p:cNvPicPr>
          <p:nvPr/>
        </p:nvPicPr>
        <p:blipFill>
          <a:blip r:embed="rId4"/>
          <a:srcRect/>
          <a:stretch>
            <a:fillRect/>
          </a:stretch>
        </p:blipFill>
        <p:spPr bwMode="auto">
          <a:xfrm>
            <a:off x="7034213" y="73025"/>
            <a:ext cx="2109787" cy="731838"/>
          </a:xfrm>
          <a:prstGeom prst="rect">
            <a:avLst/>
          </a:prstGeom>
          <a:noFill/>
          <a:ln w="9525">
            <a:noFill/>
            <a:miter lim="800000"/>
            <a:headEnd/>
            <a:tailEnd/>
          </a:ln>
        </p:spPr>
      </p:pic>
      <p:pic>
        <p:nvPicPr>
          <p:cNvPr id="11" name="Picture 10"/>
          <p:cNvPicPr>
            <a:picLocks noChangeAspect="1"/>
          </p:cNvPicPr>
          <p:nvPr/>
        </p:nvPicPr>
        <p:blipFill>
          <a:blip r:embed="rId5"/>
          <a:stretch>
            <a:fillRect/>
          </a:stretch>
        </p:blipFill>
        <p:spPr>
          <a:xfrm>
            <a:off x="8374363" y="6173635"/>
            <a:ext cx="514959" cy="611514"/>
          </a:xfrm>
          <a:prstGeom prst="rect">
            <a:avLst/>
          </a:prstGeom>
        </p:spPr>
      </p:pic>
      <p:sp>
        <p:nvSpPr>
          <p:cNvPr id="13" name="Footer Placeholder 5"/>
          <p:cNvSpPr>
            <a:spLocks noGrp="1"/>
          </p:cNvSpPr>
          <p:nvPr>
            <p:ph type="ftr" sz="quarter" idx="11"/>
          </p:nvPr>
        </p:nvSpPr>
        <p:spPr>
          <a:xfrm>
            <a:off x="2121158" y="6356350"/>
            <a:ext cx="4619098" cy="365125"/>
          </a:xfrm>
        </p:spPr>
        <p:txBody>
          <a:bodyPr/>
          <a:lstStyle/>
          <a:p>
            <a:pPr>
              <a:defRPr/>
            </a:pPr>
            <a:r>
              <a:rPr lang="en-US" dirty="0" smtClean="0"/>
              <a:t>RAIN Project – OCEANEXT Conference – 9</a:t>
            </a:r>
            <a:r>
              <a:rPr lang="en-US" baseline="30000" dirty="0" smtClean="0"/>
              <a:t>th</a:t>
            </a:r>
            <a:r>
              <a:rPr lang="en-US" dirty="0" smtClean="0"/>
              <a:t> June 2016</a:t>
            </a:r>
            <a:endParaRPr lang="en-US" dirty="0"/>
          </a:p>
        </p:txBody>
      </p:sp>
    </p:spTree>
    <p:extLst>
      <p:ext uri="{BB962C8B-B14F-4D97-AF65-F5344CB8AC3E}">
        <p14:creationId xmlns:p14="http://schemas.microsoft.com/office/powerpoint/2010/main" val="14939829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731</TotalTime>
  <Words>3158</Words>
  <Application>Microsoft Macintosh PowerPoint</Application>
  <PresentationFormat>On-screen Show (4:3)</PresentationFormat>
  <Paragraphs>366</Paragraphs>
  <Slides>52</Slides>
  <Notes>8</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Custom Design</vt:lpstr>
      <vt:lpstr>RAIN - Risk Analysis of Infrastructure Networks in Response to Extreme Weather</vt:lpstr>
      <vt:lpstr>PowerPoint Presentation</vt:lpstr>
      <vt:lpstr>PowerPoint Presentation</vt:lpstr>
      <vt:lpstr>Introduction</vt:lpstr>
      <vt:lpstr>Introduction</vt:lpstr>
      <vt:lpstr>RAIN Vision</vt:lpstr>
      <vt:lpstr>PowerPoint Presentation</vt:lpstr>
      <vt:lpstr>RAIN Vision</vt:lpstr>
      <vt:lpstr>RAIN Vision</vt:lpstr>
      <vt:lpstr>RAIN Consortium</vt:lpstr>
      <vt:lpstr>Background</vt:lpstr>
      <vt:lpstr>Background</vt:lpstr>
      <vt:lpstr>PowerPoint Presentation</vt:lpstr>
      <vt:lpstr>PowerPoint Presentation</vt:lpstr>
      <vt:lpstr>PowerPoint Presentation</vt:lpstr>
      <vt:lpstr>Objective</vt:lpstr>
      <vt:lpstr>Objective</vt:lpstr>
      <vt:lpstr>Objective</vt:lpstr>
      <vt:lpstr>Concept</vt:lpstr>
      <vt:lpstr>Concept</vt:lpstr>
      <vt:lpstr>Concept</vt:lpstr>
      <vt:lpstr>RAIN</vt:lpstr>
      <vt:lpstr>Hazard Identification</vt:lpstr>
      <vt:lpstr>Hazard Identification - Objectives</vt:lpstr>
      <vt:lpstr>Hazard Identification - River &amp; Coastal Flooding</vt:lpstr>
      <vt:lpstr>Hazard Identification- River &amp; Coastal Flooding</vt:lpstr>
      <vt:lpstr>Hazard Identification- River Discharge</vt:lpstr>
      <vt:lpstr>Hazard Identification- River &amp; Coastal Flooding</vt:lpstr>
      <vt:lpstr>Hazard Identification- River &amp; Coastal Flooding</vt:lpstr>
      <vt:lpstr>Hazard Identification- River &amp; Coastal Flooding</vt:lpstr>
      <vt:lpstr>Hazard Identification- River &amp; Coastal Flooding</vt:lpstr>
      <vt:lpstr>Hazard Identification- River &amp; Coastal Flooding</vt:lpstr>
      <vt:lpstr>Hazard Identification- River &amp; Coastal Flooding</vt:lpstr>
      <vt:lpstr>Hazard Identification- River &amp; Coastal Flooding</vt:lpstr>
      <vt:lpstr>Infrastructure &amp; Societal Vulnerability</vt:lpstr>
      <vt:lpstr>Infrastructure &amp; Societal Vulnerability</vt:lpstr>
      <vt:lpstr>Infrastructure &amp; Societal Vulnerability</vt:lpstr>
      <vt:lpstr>Infrastructure &amp; Societal Vulnerability</vt:lpstr>
      <vt:lpstr>Infrastructure &amp; Societal Vulnerability</vt:lpstr>
      <vt:lpstr>Risk Based Decision Framework</vt:lpstr>
      <vt:lpstr>Risk Based Decision Framework - Objectives</vt:lpstr>
      <vt:lpstr>Risk Based Decision Framework - Generation</vt:lpstr>
      <vt:lpstr>Risk Based Decision Framework - Evaluation</vt:lpstr>
      <vt:lpstr>Risk Based Decision Framework - Evaluation</vt:lpstr>
      <vt:lpstr>Risk Based Decision Framework - Evaluation</vt:lpstr>
      <vt:lpstr>Risk Based Decision Framework - Evaluation</vt:lpstr>
      <vt:lpstr>RAIN Vision</vt:lpstr>
      <vt:lpstr>RAIN Project  www.rain-project.eu Dr. Alan O’Connor alan.oconnor@tcd.ie   </vt:lpstr>
      <vt:lpstr>PowerPoint Presentation</vt:lpstr>
      <vt:lpstr>PowerPoint Presentation</vt:lpstr>
      <vt:lpstr>PowerPoint Presentation</vt:lpstr>
      <vt:lpstr>PowerPoint Presentation</vt:lpstr>
    </vt:vector>
  </TitlesOfParts>
  <Company>Trinity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Caulfield</dc:creator>
  <cp:lastModifiedBy>Alan OConnor</cp:lastModifiedBy>
  <cp:revision>156</cp:revision>
  <cp:lastPrinted>2015-11-08T15:57:59Z</cp:lastPrinted>
  <dcterms:created xsi:type="dcterms:W3CDTF">2014-05-06T15:17:19Z</dcterms:created>
  <dcterms:modified xsi:type="dcterms:W3CDTF">2016-06-08T18:36:59Z</dcterms:modified>
</cp:coreProperties>
</file>